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7" r:id="rId5"/>
    <p:sldId id="268" r:id="rId6"/>
    <p:sldId id="269" r:id="rId7"/>
    <p:sldId id="260" r:id="rId8"/>
    <p:sldId id="272" r:id="rId9"/>
    <p:sldId id="273" r:id="rId10"/>
    <p:sldId id="292" r:id="rId11"/>
    <p:sldId id="293" r:id="rId12"/>
    <p:sldId id="294" r:id="rId13"/>
    <p:sldId id="304" r:id="rId14"/>
    <p:sldId id="261" r:id="rId15"/>
    <p:sldId id="275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5" r:id="rId25"/>
    <p:sldId id="283" r:id="rId26"/>
    <p:sldId id="303" r:id="rId27"/>
    <p:sldId id="284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宋体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7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7" autoAdjust="0"/>
    <p:restoredTop sz="96405" autoAdjust="0"/>
  </p:normalViewPr>
  <p:slideViewPr>
    <p:cSldViewPr snapToGrid="0" showGuides="1">
      <p:cViewPr varScale="1">
        <p:scale>
          <a:sx n="85" d="100"/>
          <a:sy n="85" d="100"/>
        </p:scale>
        <p:origin x="802" y="91"/>
      </p:cViewPr>
      <p:guideLst>
        <p:guide orient="horz" pos="2107"/>
        <p:guide pos="3840"/>
        <p:guide orient="horz" pos="843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-11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E9E48-EE92-438E-9B1B-4923AA4FC819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15025-FF1A-45B9-896D-5F39D92850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15025-FF1A-45B9-896D-5F39D92850F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62E80-05B1-42E7-B663-882CC58C709E}" type="datetimeFigureOut">
              <a:rPr lang="zh-CN" altLang="en-US" smtClean="0"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2BFD3-14DC-42FE-A772-385595768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notesSlide" Target="../notesSlides/notesSlide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15" Type="http://schemas.openxmlformats.org/officeDocument/2006/relationships/image" Target="../media/image13.jpeg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image" Target="../media/image14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19" Type="http://schemas.openxmlformats.org/officeDocument/2006/relationships/image" Target="../media/image9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image" Target="../media/image9.png"/><Relationship Id="rId2" Type="http://schemas.openxmlformats.org/officeDocument/2006/relationships/tags" Target="../tags/tag37.xml"/><Relationship Id="rId16" Type="http://schemas.openxmlformats.org/officeDocument/2006/relationships/notesSlide" Target="../notesSlides/notesSlide10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7.png"/><Relationship Id="rId5" Type="http://schemas.openxmlformats.org/officeDocument/2006/relationships/tags" Target="../tags/tag63.xml"/><Relationship Id="rId10" Type="http://schemas.openxmlformats.org/officeDocument/2006/relationships/image" Target="../media/image9.png"/><Relationship Id="rId4" Type="http://schemas.openxmlformats.org/officeDocument/2006/relationships/tags" Target="../tags/tag62.xml"/><Relationship Id="rId9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19.png"/><Relationship Id="rId5" Type="http://schemas.openxmlformats.org/officeDocument/2006/relationships/tags" Target="../tags/tag70.xml"/><Relationship Id="rId10" Type="http://schemas.openxmlformats.org/officeDocument/2006/relationships/image" Target="../media/image18.png"/><Relationship Id="rId4" Type="http://schemas.openxmlformats.org/officeDocument/2006/relationships/tags" Target="../tags/tag69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20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19.png"/><Relationship Id="rId5" Type="http://schemas.openxmlformats.org/officeDocument/2006/relationships/tags" Target="../tags/tag76.xml"/><Relationship Id="rId10" Type="http://schemas.openxmlformats.org/officeDocument/2006/relationships/image" Target="../media/image9.png"/><Relationship Id="rId4" Type="http://schemas.openxmlformats.org/officeDocument/2006/relationships/tags" Target="../tags/tag75.xml"/><Relationship Id="rId9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149781"/>
            <a:ext cx="12192000" cy="4374719"/>
            <a:chOff x="0" y="1149781"/>
            <a:chExt cx="12252596" cy="4374719"/>
          </a:xfr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矩形 40"/>
            <p:cNvSpPr/>
            <p:nvPr/>
          </p:nvSpPr>
          <p:spPr>
            <a:xfrm>
              <a:off x="0" y="1149781"/>
              <a:ext cx="12252596" cy="4374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6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9857" y="1324083"/>
              <a:ext cx="11952883" cy="402611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3910102"/>
            <a:ext cx="2066548" cy="181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78" y="3915734"/>
            <a:ext cx="1076506" cy="169591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8052" y="2342209"/>
            <a:ext cx="887589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300" dirty="0">
                <a:solidFill>
                  <a:schemeClr val="bg1"/>
                </a:solidFill>
                <a:effectLst>
                  <a:outerShdw blurRad="127000" dist="76200" dir="2700000" algn="tl">
                    <a:srgbClr val="000000">
                      <a:alpha val="40000"/>
                    </a:srgbClr>
                  </a:outerShdw>
                </a:effectLst>
              </a:rPr>
              <a:t>在线智能办公系统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522345" y="3924935"/>
            <a:ext cx="1824990" cy="277102"/>
            <a:chOff x="3578598" y="3897440"/>
            <a:chExt cx="1764246" cy="304967"/>
          </a:xfrm>
        </p:grpSpPr>
        <p:sp>
          <p:nvSpPr>
            <p:cNvPr id="25" name="文本框 24"/>
            <p:cNvSpPr txBox="1"/>
            <p:nvPr/>
          </p:nvSpPr>
          <p:spPr>
            <a:xfrm>
              <a:off x="3578598" y="3897440"/>
              <a:ext cx="1764246" cy="303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课程：软件项目管理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664539" y="3910019"/>
              <a:ext cx="1515396" cy="29238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47519" y="3910102"/>
            <a:ext cx="1679391" cy="292388"/>
            <a:chOff x="5277377" y="3910019"/>
            <a:chExt cx="1515396" cy="292388"/>
          </a:xfrm>
        </p:grpSpPr>
        <p:sp>
          <p:nvSpPr>
            <p:cNvPr id="21" name="文本框 20"/>
            <p:cNvSpPr txBox="1"/>
            <p:nvPr/>
          </p:nvSpPr>
          <p:spPr>
            <a:xfrm>
              <a:off x="5277377" y="3925259"/>
              <a:ext cx="15151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答辩人</a:t>
              </a:r>
              <a:r>
                <a:rPr lang="zh-CN" altLang="en-US" sz="1200" dirty="0">
                  <a:solidFill>
                    <a:schemeClr val="bg1"/>
                  </a:solidFill>
                </a:rPr>
                <a:t>：全组人员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277377" y="3910019"/>
              <a:ext cx="1515396" cy="29238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61486" y="3921020"/>
            <a:ext cx="1515396" cy="292388"/>
            <a:chOff x="7011166" y="3910186"/>
            <a:chExt cx="1515396" cy="292388"/>
          </a:xfrm>
        </p:grpSpPr>
        <p:sp>
          <p:nvSpPr>
            <p:cNvPr id="19" name="文本框 18"/>
            <p:cNvSpPr txBox="1"/>
            <p:nvPr/>
          </p:nvSpPr>
          <p:spPr>
            <a:xfrm>
              <a:off x="7023330" y="3925575"/>
              <a:ext cx="149106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</a:rPr>
                <a:t>老师</a:t>
              </a:r>
              <a:r>
                <a:rPr lang="zh-CN" altLang="en-US" sz="1200" dirty="0">
                  <a:solidFill>
                    <a:schemeClr val="bg1"/>
                  </a:solidFill>
                </a:rPr>
                <a:t>：刘晋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011166" y="3910186"/>
              <a:ext cx="1515396" cy="29238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368040" y="3370580"/>
            <a:ext cx="5257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</a:rPr>
              <a:t>小组人员：方灿 吴昌明 张玉杰 周春艳</a:t>
            </a:r>
          </a:p>
        </p:txBody>
      </p:sp>
      <p:pic>
        <p:nvPicPr>
          <p:cNvPr id="2" name="那英 - 默 - 原版伴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382805" y="-75945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4" y="62674"/>
            <a:ext cx="3151016" cy="1046838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59036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11540" y="219693"/>
            <a:ext cx="179486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工资模版管理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90931" y="219693"/>
            <a:ext cx="51987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Salary template management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MH_Other_19"/>
          <p:cNvSpPr/>
          <p:nvPr>
            <p:custDataLst>
              <p:tags r:id="rId1"/>
            </p:custDataLst>
          </p:nvPr>
        </p:nvSpPr>
        <p:spPr bwMode="auto">
          <a:xfrm rot="19740000">
            <a:off x="1358312" y="819483"/>
            <a:ext cx="2247115" cy="982655"/>
          </a:xfrm>
          <a:custGeom>
            <a:avLst/>
            <a:gdLst>
              <a:gd name="T0" fmla="*/ 1855 w 1855"/>
              <a:gd name="T1" fmla="*/ 808 h 808"/>
              <a:gd name="T2" fmla="*/ 473 w 1855"/>
              <a:gd name="T3" fmla="*/ 0 h 808"/>
              <a:gd name="T4" fmla="*/ 0 w 1855"/>
              <a:gd name="T5" fmla="*/ 808 h 808"/>
              <a:gd name="T6" fmla="*/ 1855 w 1855"/>
              <a:gd name="T7" fmla="*/ 808 h 808"/>
              <a:gd name="connsiteX0" fmla="*/ 9981 w 9981"/>
              <a:gd name="connsiteY0" fmla="*/ 10024 h 10024"/>
              <a:gd name="connsiteX1" fmla="*/ 2550 w 9981"/>
              <a:gd name="connsiteY1" fmla="*/ 0 h 10024"/>
              <a:gd name="connsiteX2" fmla="*/ 0 w 9981"/>
              <a:gd name="connsiteY2" fmla="*/ 10000 h 10024"/>
              <a:gd name="connsiteX3" fmla="*/ 9981 w 9981"/>
              <a:gd name="connsiteY3" fmla="*/ 10024 h 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1" h="10024">
                <a:moveTo>
                  <a:pt x="9981" y="10024"/>
                </a:moveTo>
                <a:lnTo>
                  <a:pt x="2550" y="0"/>
                </a:lnTo>
                <a:lnTo>
                  <a:pt x="0" y="10000"/>
                </a:lnTo>
                <a:lnTo>
                  <a:pt x="9981" y="100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360000" rIns="324000" bIns="0"/>
          <a:lstStyle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ea typeface="Kozuka Mincho Pr6N H" panose="02020900000000000000" pitchFamily="18" charset="-128"/>
              </a:rPr>
              <a:t>添加模版</a:t>
            </a:r>
          </a:p>
        </p:txBody>
      </p:sp>
      <p:sp>
        <p:nvSpPr>
          <p:cNvPr id="35" name="MH_Other_12"/>
          <p:cNvSpPr/>
          <p:nvPr>
            <p:custDataLst>
              <p:tags r:id="rId2"/>
            </p:custDataLst>
          </p:nvPr>
        </p:nvSpPr>
        <p:spPr bwMode="auto">
          <a:xfrm rot="19680000">
            <a:off x="1361924" y="2305083"/>
            <a:ext cx="2256265" cy="984485"/>
          </a:xfrm>
          <a:custGeom>
            <a:avLst/>
            <a:gdLst>
              <a:gd name="T0" fmla="*/ 1855 w 1855"/>
              <a:gd name="T1" fmla="*/ 808 h 808"/>
              <a:gd name="T2" fmla="*/ 473 w 1855"/>
              <a:gd name="T3" fmla="*/ 0 h 808"/>
              <a:gd name="T4" fmla="*/ 0 w 1855"/>
              <a:gd name="T5" fmla="*/ 808 h 808"/>
              <a:gd name="T6" fmla="*/ 1855 w 1855"/>
              <a:gd name="T7" fmla="*/ 808 h 808"/>
              <a:gd name="connsiteX0" fmla="*/ 10022 w 10022"/>
              <a:gd name="connsiteY0" fmla="*/ 10050 h 10050"/>
              <a:gd name="connsiteX1" fmla="*/ 2550 w 10022"/>
              <a:gd name="connsiteY1" fmla="*/ 0 h 10050"/>
              <a:gd name="connsiteX2" fmla="*/ 0 w 10022"/>
              <a:gd name="connsiteY2" fmla="*/ 10000 h 10050"/>
              <a:gd name="connsiteX3" fmla="*/ 10022 w 10022"/>
              <a:gd name="connsiteY3" fmla="*/ 1005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22" h="10050">
                <a:moveTo>
                  <a:pt x="10022" y="10050"/>
                </a:moveTo>
                <a:lnTo>
                  <a:pt x="2550" y="0"/>
                </a:lnTo>
                <a:lnTo>
                  <a:pt x="0" y="10000"/>
                </a:lnTo>
                <a:lnTo>
                  <a:pt x="10022" y="100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360000" rIns="324000" bIns="0"/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ea typeface="Kozuka Mincho Pr6N H" panose="02020900000000000000" pitchFamily="18" charset="-128"/>
              </a:rPr>
              <a:t>编辑</a:t>
            </a:r>
          </a:p>
        </p:txBody>
      </p:sp>
      <p:sp>
        <p:nvSpPr>
          <p:cNvPr id="36" name="MH_Other_13"/>
          <p:cNvSpPr/>
          <p:nvPr>
            <p:custDataLst>
              <p:tags r:id="rId3"/>
            </p:custDataLst>
          </p:nvPr>
        </p:nvSpPr>
        <p:spPr bwMode="auto">
          <a:xfrm rot="19589734">
            <a:off x="1355528" y="3679164"/>
            <a:ext cx="2259925" cy="980826"/>
          </a:xfrm>
          <a:custGeom>
            <a:avLst/>
            <a:gdLst>
              <a:gd name="T0" fmla="*/ 1855 w 1855"/>
              <a:gd name="T1" fmla="*/ 808 h 808"/>
              <a:gd name="T2" fmla="*/ 473 w 1855"/>
              <a:gd name="T3" fmla="*/ 0 h 808"/>
              <a:gd name="T4" fmla="*/ 0 w 1855"/>
              <a:gd name="T5" fmla="*/ 808 h 808"/>
              <a:gd name="T6" fmla="*/ 1855 w 1855"/>
              <a:gd name="T7" fmla="*/ 808 h 808"/>
              <a:gd name="connsiteX0" fmla="*/ 10037 w 10037"/>
              <a:gd name="connsiteY0" fmla="*/ 10000 h 10000"/>
              <a:gd name="connsiteX1" fmla="*/ 2587 w 10037"/>
              <a:gd name="connsiteY1" fmla="*/ 0 h 10000"/>
              <a:gd name="connsiteX2" fmla="*/ 0 w 10037"/>
              <a:gd name="connsiteY2" fmla="*/ 9949 h 10000"/>
              <a:gd name="connsiteX3" fmla="*/ 10037 w 10037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7" h="10000">
                <a:moveTo>
                  <a:pt x="10037" y="10000"/>
                </a:moveTo>
                <a:lnTo>
                  <a:pt x="2587" y="0"/>
                </a:lnTo>
                <a:lnTo>
                  <a:pt x="0" y="9949"/>
                </a:lnTo>
                <a:lnTo>
                  <a:pt x="10037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360000" rIns="324000" bIns="0"/>
          <a:lstStyle/>
          <a:p>
            <a:pPr algn="ctr">
              <a:defRPr/>
            </a:pPr>
            <a:r>
              <a:rPr lang="zh-CN" altLang="en-US" sz="2400" b="1" kern="0" dirty="0">
                <a:solidFill>
                  <a:prstClr val="white"/>
                </a:solidFill>
                <a:ea typeface="Kozuka Mincho Pr6N H" panose="02020900000000000000" pitchFamily="18" charset="-128"/>
              </a:rPr>
              <a:t>删除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3463" y="1286610"/>
            <a:ext cx="1302888" cy="629485"/>
            <a:chOff x="3935803" y="2113380"/>
            <a:chExt cx="1302888" cy="629485"/>
          </a:xfrm>
        </p:grpSpPr>
        <p:cxnSp>
          <p:nvCxnSpPr>
            <p:cNvPr id="40" name="MH_Other_17"/>
            <p:cNvCxnSpPr/>
            <p:nvPr>
              <p:custDataLst>
                <p:tags r:id="rId9"/>
              </p:custDataLst>
            </p:nvPr>
          </p:nvCxnSpPr>
          <p:spPr bwMode="auto">
            <a:xfrm flipH="1">
              <a:off x="3935803" y="2113380"/>
              <a:ext cx="0" cy="629485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41" name="MH_Other_18"/>
            <p:cNvCxnSpPr/>
            <p:nvPr>
              <p:custDataLst>
                <p:tags r:id="rId10"/>
              </p:custDataLst>
            </p:nvPr>
          </p:nvCxnSpPr>
          <p:spPr bwMode="auto">
            <a:xfrm>
              <a:off x="3935803" y="2415314"/>
              <a:ext cx="1302888" cy="0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42" name="MH_Title_1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5123410" y="2989903"/>
            <a:ext cx="1950672" cy="1751212"/>
          </a:xfrm>
          <a:custGeom>
            <a:avLst/>
            <a:gdLst>
              <a:gd name="T0" fmla="*/ 264 w 724"/>
              <a:gd name="T1" fmla="*/ 592 h 650"/>
              <a:gd name="T2" fmla="*/ 179 w 724"/>
              <a:gd name="T3" fmla="*/ 543 h 650"/>
              <a:gd name="T4" fmla="*/ 81 w 724"/>
              <a:gd name="T5" fmla="*/ 374 h 650"/>
              <a:gd name="T6" fmla="*/ 81 w 724"/>
              <a:gd name="T7" fmla="*/ 276 h 650"/>
              <a:gd name="T8" fmla="*/ 179 w 724"/>
              <a:gd name="T9" fmla="*/ 106 h 650"/>
              <a:gd name="T10" fmla="*/ 264 w 724"/>
              <a:gd name="T11" fmla="*/ 57 h 650"/>
              <a:gd name="T12" fmla="*/ 460 w 724"/>
              <a:gd name="T13" fmla="*/ 57 h 650"/>
              <a:gd name="T14" fmla="*/ 545 w 724"/>
              <a:gd name="T15" fmla="*/ 106 h 650"/>
              <a:gd name="T16" fmla="*/ 643 w 724"/>
              <a:gd name="T17" fmla="*/ 276 h 650"/>
              <a:gd name="T18" fmla="*/ 643 w 724"/>
              <a:gd name="T19" fmla="*/ 374 h 650"/>
              <a:gd name="T20" fmla="*/ 545 w 724"/>
              <a:gd name="T21" fmla="*/ 543 h 650"/>
              <a:gd name="T22" fmla="*/ 460 w 724"/>
              <a:gd name="T23" fmla="*/ 592 h 650"/>
              <a:gd name="T24" fmla="*/ 264 w 724"/>
              <a:gd name="T25" fmla="*/ 592 h 650"/>
              <a:gd name="T26" fmla="*/ 493 w 724"/>
              <a:gd name="T27" fmla="*/ 0 h 650"/>
              <a:gd name="T28" fmla="*/ 231 w 724"/>
              <a:gd name="T29" fmla="*/ 0 h 650"/>
              <a:gd name="T30" fmla="*/ 146 w 724"/>
              <a:gd name="T31" fmla="*/ 49 h 650"/>
              <a:gd name="T32" fmla="*/ 15 w 724"/>
              <a:gd name="T33" fmla="*/ 276 h 650"/>
              <a:gd name="T34" fmla="*/ 15 w 724"/>
              <a:gd name="T35" fmla="*/ 374 h 650"/>
              <a:gd name="T36" fmla="*/ 146 w 724"/>
              <a:gd name="T37" fmla="*/ 601 h 650"/>
              <a:gd name="T38" fmla="*/ 231 w 724"/>
              <a:gd name="T39" fmla="*/ 650 h 650"/>
              <a:gd name="T40" fmla="*/ 493 w 724"/>
              <a:gd name="T41" fmla="*/ 650 h 650"/>
              <a:gd name="T42" fmla="*/ 578 w 724"/>
              <a:gd name="T43" fmla="*/ 601 h 650"/>
              <a:gd name="T44" fmla="*/ 709 w 724"/>
              <a:gd name="T45" fmla="*/ 374 h 650"/>
              <a:gd name="T46" fmla="*/ 709 w 724"/>
              <a:gd name="T47" fmla="*/ 276 h 650"/>
              <a:gd name="T48" fmla="*/ 578 w 724"/>
              <a:gd name="T49" fmla="*/ 49 h 650"/>
              <a:gd name="T50" fmla="*/ 493 w 724"/>
              <a:gd name="T51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24" h="650">
                <a:moveTo>
                  <a:pt x="264" y="592"/>
                </a:moveTo>
                <a:cubicBezTo>
                  <a:pt x="233" y="592"/>
                  <a:pt x="195" y="570"/>
                  <a:pt x="179" y="543"/>
                </a:cubicBezTo>
                <a:cubicBezTo>
                  <a:pt x="81" y="374"/>
                  <a:pt x="81" y="374"/>
                  <a:pt x="81" y="374"/>
                </a:cubicBezTo>
                <a:cubicBezTo>
                  <a:pt x="66" y="347"/>
                  <a:pt x="66" y="303"/>
                  <a:pt x="81" y="276"/>
                </a:cubicBezTo>
                <a:cubicBezTo>
                  <a:pt x="179" y="106"/>
                  <a:pt x="179" y="106"/>
                  <a:pt x="179" y="106"/>
                </a:cubicBezTo>
                <a:cubicBezTo>
                  <a:pt x="195" y="79"/>
                  <a:pt x="233" y="57"/>
                  <a:pt x="264" y="57"/>
                </a:cubicBezTo>
                <a:cubicBezTo>
                  <a:pt x="460" y="57"/>
                  <a:pt x="460" y="57"/>
                  <a:pt x="460" y="57"/>
                </a:cubicBezTo>
                <a:cubicBezTo>
                  <a:pt x="491" y="57"/>
                  <a:pt x="529" y="79"/>
                  <a:pt x="545" y="106"/>
                </a:cubicBezTo>
                <a:cubicBezTo>
                  <a:pt x="643" y="276"/>
                  <a:pt x="643" y="276"/>
                  <a:pt x="643" y="276"/>
                </a:cubicBezTo>
                <a:cubicBezTo>
                  <a:pt x="658" y="303"/>
                  <a:pt x="658" y="347"/>
                  <a:pt x="643" y="374"/>
                </a:cubicBezTo>
                <a:cubicBezTo>
                  <a:pt x="545" y="543"/>
                  <a:pt x="545" y="543"/>
                  <a:pt x="545" y="543"/>
                </a:cubicBezTo>
                <a:cubicBezTo>
                  <a:pt x="529" y="570"/>
                  <a:pt x="491" y="592"/>
                  <a:pt x="460" y="592"/>
                </a:cubicBezTo>
                <a:cubicBezTo>
                  <a:pt x="264" y="592"/>
                  <a:pt x="264" y="592"/>
                  <a:pt x="264" y="592"/>
                </a:cubicBezTo>
                <a:moveTo>
                  <a:pt x="493" y="0"/>
                </a:moveTo>
                <a:cubicBezTo>
                  <a:pt x="231" y="0"/>
                  <a:pt x="231" y="0"/>
                  <a:pt x="231" y="0"/>
                </a:cubicBezTo>
                <a:cubicBezTo>
                  <a:pt x="200" y="0"/>
                  <a:pt x="162" y="22"/>
                  <a:pt x="146" y="49"/>
                </a:cubicBezTo>
                <a:cubicBezTo>
                  <a:pt x="15" y="276"/>
                  <a:pt x="15" y="276"/>
                  <a:pt x="15" y="276"/>
                </a:cubicBezTo>
                <a:cubicBezTo>
                  <a:pt x="0" y="303"/>
                  <a:pt x="0" y="347"/>
                  <a:pt x="15" y="374"/>
                </a:cubicBezTo>
                <a:cubicBezTo>
                  <a:pt x="146" y="601"/>
                  <a:pt x="146" y="601"/>
                  <a:pt x="146" y="601"/>
                </a:cubicBezTo>
                <a:cubicBezTo>
                  <a:pt x="162" y="628"/>
                  <a:pt x="200" y="650"/>
                  <a:pt x="231" y="650"/>
                </a:cubicBezTo>
                <a:cubicBezTo>
                  <a:pt x="493" y="650"/>
                  <a:pt x="493" y="650"/>
                  <a:pt x="493" y="650"/>
                </a:cubicBezTo>
                <a:cubicBezTo>
                  <a:pt x="524" y="650"/>
                  <a:pt x="562" y="628"/>
                  <a:pt x="578" y="601"/>
                </a:cubicBezTo>
                <a:cubicBezTo>
                  <a:pt x="709" y="374"/>
                  <a:pt x="709" y="374"/>
                  <a:pt x="709" y="374"/>
                </a:cubicBezTo>
                <a:cubicBezTo>
                  <a:pt x="724" y="347"/>
                  <a:pt x="724" y="303"/>
                  <a:pt x="709" y="276"/>
                </a:cubicBezTo>
                <a:cubicBezTo>
                  <a:pt x="578" y="49"/>
                  <a:pt x="578" y="49"/>
                  <a:pt x="578" y="49"/>
                </a:cubicBezTo>
                <a:cubicBezTo>
                  <a:pt x="562" y="22"/>
                  <a:pt x="524" y="0"/>
                  <a:pt x="493" y="0"/>
                </a:cubicBezTo>
              </a:path>
            </a:pathLst>
          </a:cu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endParaRPr lang="zh-CN" altLang="en-US" sz="2400" b="1" kern="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201" y="12970"/>
            <a:ext cx="2063540" cy="685554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0780" y="901700"/>
            <a:ext cx="8491220" cy="4686300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453463" y="2703295"/>
            <a:ext cx="1302888" cy="629485"/>
            <a:chOff x="3935803" y="2113380"/>
            <a:chExt cx="1302888" cy="629485"/>
          </a:xfrm>
        </p:grpSpPr>
        <p:cxnSp>
          <p:nvCxnSpPr>
            <p:cNvPr id="83" name="MH_Other_17"/>
            <p:cNvCxnSpPr/>
            <p:nvPr>
              <p:custDataLst>
                <p:tags r:id="rId7"/>
              </p:custDataLst>
            </p:nvPr>
          </p:nvCxnSpPr>
          <p:spPr bwMode="auto">
            <a:xfrm flipH="1">
              <a:off x="3935803" y="2113380"/>
              <a:ext cx="0" cy="629485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4" name="MH_Other_18"/>
            <p:cNvCxnSpPr/>
            <p:nvPr>
              <p:custDataLst>
                <p:tags r:id="rId8"/>
              </p:custDataLst>
            </p:nvPr>
          </p:nvCxnSpPr>
          <p:spPr bwMode="auto">
            <a:xfrm>
              <a:off x="3935803" y="2415314"/>
              <a:ext cx="1302888" cy="0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85" name="组合 84"/>
          <p:cNvGrpSpPr/>
          <p:nvPr/>
        </p:nvGrpSpPr>
        <p:grpSpPr>
          <a:xfrm>
            <a:off x="453463" y="4119980"/>
            <a:ext cx="1302888" cy="629485"/>
            <a:chOff x="3935803" y="2113380"/>
            <a:chExt cx="1302888" cy="629485"/>
          </a:xfrm>
        </p:grpSpPr>
        <p:cxnSp>
          <p:nvCxnSpPr>
            <p:cNvPr id="86" name="MH_Other_17"/>
            <p:cNvCxnSpPr/>
            <p:nvPr>
              <p:custDataLst>
                <p:tags r:id="rId5"/>
              </p:custDataLst>
            </p:nvPr>
          </p:nvCxnSpPr>
          <p:spPr bwMode="auto">
            <a:xfrm flipH="1">
              <a:off x="3935803" y="2113380"/>
              <a:ext cx="0" cy="629485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7" name="MH_Other_18"/>
            <p:cNvCxnSpPr/>
            <p:nvPr>
              <p:custDataLst>
                <p:tags r:id="rId6"/>
              </p:custDataLst>
            </p:nvPr>
          </p:nvCxnSpPr>
          <p:spPr bwMode="auto">
            <a:xfrm>
              <a:off x="3935803" y="2415314"/>
              <a:ext cx="1302888" cy="0"/>
            </a:xfrm>
            <a:prstGeom prst="line">
              <a:avLst/>
            </a:prstGeom>
            <a:noFill/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88" name="文本框 87"/>
          <p:cNvSpPr txBox="1"/>
          <p:nvPr/>
        </p:nvSpPr>
        <p:spPr>
          <a:xfrm>
            <a:off x="453390" y="6011545"/>
            <a:ext cx="704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如图所示，工资模块管理主要是对于每个员工的工资信息进行统计。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6" grpId="0" bldLvl="0" animBg="1"/>
      <p:bldP spid="35" grpId="0" bldLvl="0" animBg="1"/>
      <p:bldP spid="36" grpId="0" bldLvl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5875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基础设置</a:t>
            </a:r>
          </a:p>
        </p:txBody>
      </p:sp>
      <p:sp>
        <p:nvSpPr>
          <p:cNvPr id="9" name="矩形 8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5536" y="219693"/>
            <a:ext cx="24530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Infrastructure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29105" y="1914681"/>
            <a:ext cx="3137818" cy="1259583"/>
            <a:chOff x="8129105" y="1914681"/>
            <a:chExt cx="3137818" cy="1259583"/>
          </a:xfrm>
        </p:grpSpPr>
        <p:sp>
          <p:nvSpPr>
            <p:cNvPr id="14" name="MH_Other_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16200000" flipV="1">
              <a:off x="7643266" y="2547900"/>
              <a:ext cx="1180752" cy="7197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>
                <a:solidFill>
                  <a:sysClr val="windowText" lastClr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MH_Other_10"/>
            <p:cNvSpPr/>
            <p:nvPr>
              <p:custDataLst>
                <p:tags r:id="rId15"/>
              </p:custDataLst>
            </p:nvPr>
          </p:nvSpPr>
          <p:spPr>
            <a:xfrm>
              <a:off x="8273325" y="2243325"/>
              <a:ext cx="2914557" cy="530583"/>
            </a:xfrm>
            <a:prstGeom prst="rect">
              <a:avLst/>
            </a:prstGeom>
            <a:gradFill flip="none" rotWithShape="1">
              <a:gsLst>
                <a:gs pos="6000">
                  <a:srgbClr val="DBDBDB"/>
                </a:gs>
                <a:gs pos="100000">
                  <a:srgbClr val="DBDBDB">
                    <a:alpha val="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/>
            <a:lstStyle/>
            <a:p>
              <a:pPr algn="ctr">
                <a:defRPr/>
              </a:pPr>
              <a:endParaRPr lang="en-US" sz="135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8" name="MH_SubTitle_1"/>
            <p:cNvSpPr/>
            <p:nvPr>
              <p:custDataLst>
                <p:tags r:id="rId16"/>
              </p:custDataLst>
            </p:nvPr>
          </p:nvSpPr>
          <p:spPr>
            <a:xfrm rot="20830111">
              <a:off x="8129105" y="1914681"/>
              <a:ext cx="3137818" cy="517543"/>
            </a:xfrm>
            <a:custGeom>
              <a:avLst/>
              <a:gdLst/>
              <a:ahLst/>
              <a:cxnLst/>
              <a:rect l="l" t="t" r="r" b="b"/>
              <a:pathLst>
                <a:path w="3966886" h="720080">
                  <a:moveTo>
                    <a:pt x="3966886" y="0"/>
                  </a:moveTo>
                  <a:lnTo>
                    <a:pt x="3802872" y="720080"/>
                  </a:lnTo>
                  <a:lnTo>
                    <a:pt x="0" y="720080"/>
                  </a:lnTo>
                  <a:lnTo>
                    <a:pt x="164014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>
              <a:normAutofit/>
            </a:bodyPr>
            <a:lstStyle/>
            <a:p>
              <a:pPr algn="ctr">
                <a:defRPr/>
              </a:pPr>
              <a:r>
                <a:rPr lang="zh-CN" altLang="en-US" sz="2800" kern="0" dirty="0">
                  <a:solidFill>
                    <a:srgbClr val="FFFFFF"/>
                  </a:solidFill>
                </a:rPr>
                <a:t>部门管理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24695" y="2940548"/>
            <a:ext cx="4683559" cy="1400038"/>
            <a:chOff x="6639885" y="2987538"/>
            <a:chExt cx="4683559" cy="1400038"/>
          </a:xfrm>
        </p:grpSpPr>
        <p:sp>
          <p:nvSpPr>
            <p:cNvPr id="15" name="MH_Other_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16200000" flipV="1">
              <a:off x="6175466" y="3762069"/>
              <a:ext cx="1179038" cy="7197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MH_Other_9"/>
            <p:cNvSpPr/>
            <p:nvPr>
              <p:custDataLst>
                <p:tags r:id="rId12"/>
              </p:custDataLst>
            </p:nvPr>
          </p:nvSpPr>
          <p:spPr>
            <a:xfrm>
              <a:off x="6783776" y="3471805"/>
              <a:ext cx="4539668" cy="530583"/>
            </a:xfrm>
            <a:prstGeom prst="rect">
              <a:avLst/>
            </a:prstGeom>
            <a:gradFill flip="none" rotWithShape="1">
              <a:gsLst>
                <a:gs pos="6000">
                  <a:srgbClr val="DBDBDB"/>
                </a:gs>
                <a:gs pos="100000">
                  <a:srgbClr val="DBDBDB">
                    <a:alpha val="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/>
            <a:lstStyle/>
            <a:p>
              <a:pPr algn="ctr">
                <a:defRPr/>
              </a:pPr>
              <a:endParaRPr lang="en-US" sz="135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29" name="MH_SubTitle_2"/>
            <p:cNvSpPr/>
            <p:nvPr>
              <p:custDataLst>
                <p:tags r:id="rId13"/>
              </p:custDataLst>
            </p:nvPr>
          </p:nvSpPr>
          <p:spPr>
            <a:xfrm rot="20830111">
              <a:off x="6639885" y="2987538"/>
              <a:ext cx="4657887" cy="515829"/>
            </a:xfrm>
            <a:custGeom>
              <a:avLst/>
              <a:gdLst/>
              <a:ahLst/>
              <a:cxnLst/>
              <a:rect l="l" t="t" r="r" b="b"/>
              <a:pathLst>
                <a:path w="5887046" h="720080">
                  <a:moveTo>
                    <a:pt x="5887046" y="0"/>
                  </a:moveTo>
                  <a:lnTo>
                    <a:pt x="5723032" y="720080"/>
                  </a:lnTo>
                  <a:lnTo>
                    <a:pt x="0" y="720080"/>
                  </a:lnTo>
                  <a:lnTo>
                    <a:pt x="164014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</a:rPr>
                <a:t>职位管理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76783" y="3770639"/>
            <a:ext cx="3896996" cy="1352122"/>
            <a:chOff x="7376783" y="3770639"/>
            <a:chExt cx="3896996" cy="1352122"/>
          </a:xfrm>
        </p:grpSpPr>
        <p:sp>
          <p:nvSpPr>
            <p:cNvPr id="16" name="MH_Other_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16200000" flipV="1">
              <a:off x="6896942" y="4497254"/>
              <a:ext cx="1179038" cy="7197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MH_Other_8"/>
            <p:cNvSpPr/>
            <p:nvPr>
              <p:custDataLst>
                <p:tags r:id="rId9"/>
              </p:custDataLst>
            </p:nvPr>
          </p:nvSpPr>
          <p:spPr>
            <a:xfrm>
              <a:off x="7533928" y="4182865"/>
              <a:ext cx="3664712" cy="530583"/>
            </a:xfrm>
            <a:prstGeom prst="rect">
              <a:avLst/>
            </a:prstGeom>
            <a:gradFill flip="none" rotWithShape="1">
              <a:gsLst>
                <a:gs pos="6000">
                  <a:srgbClr val="DBDBDB"/>
                </a:gs>
                <a:gs pos="100000">
                  <a:srgbClr val="DBDBDB">
                    <a:alpha val="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/>
            <a:lstStyle/>
            <a:p>
              <a:pPr algn="ctr">
                <a:defRPr/>
              </a:pPr>
              <a:endParaRPr lang="en-US" sz="135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0" name="MH_SubTitle_3"/>
            <p:cNvSpPr/>
            <p:nvPr>
              <p:custDataLst>
                <p:tags r:id="rId10"/>
              </p:custDataLst>
            </p:nvPr>
          </p:nvSpPr>
          <p:spPr>
            <a:xfrm rot="20830111">
              <a:off x="7376783" y="3770639"/>
              <a:ext cx="3896996" cy="515829"/>
            </a:xfrm>
            <a:custGeom>
              <a:avLst/>
              <a:gdLst/>
              <a:ahLst/>
              <a:cxnLst/>
              <a:rect l="l" t="t" r="r" b="b"/>
              <a:pathLst>
                <a:path w="4926966" h="720080">
                  <a:moveTo>
                    <a:pt x="4926966" y="0"/>
                  </a:moveTo>
                  <a:lnTo>
                    <a:pt x="4762952" y="720080"/>
                  </a:lnTo>
                  <a:lnTo>
                    <a:pt x="0" y="720080"/>
                  </a:lnTo>
                  <a:lnTo>
                    <a:pt x="164014" y="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>
              <a:normAutofit/>
            </a:bodyPr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rgbClr val="FFFFFF"/>
                  </a:solidFill>
                </a:rPr>
                <a:t>职称管理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55920" y="4567516"/>
            <a:ext cx="3021285" cy="1233877"/>
            <a:chOff x="8255920" y="4567516"/>
            <a:chExt cx="3021285" cy="1233877"/>
          </a:xfrm>
        </p:grpSpPr>
        <p:sp>
          <p:nvSpPr>
            <p:cNvPr id="17" name="MH_Other_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16200000" flipV="1">
              <a:off x="7769224" y="5175886"/>
              <a:ext cx="1179038" cy="7197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MH_Other_7"/>
            <p:cNvSpPr/>
            <p:nvPr>
              <p:custDataLst>
                <p:tags r:id="rId6"/>
              </p:custDataLst>
            </p:nvPr>
          </p:nvSpPr>
          <p:spPr>
            <a:xfrm>
              <a:off x="8377165" y="4882364"/>
              <a:ext cx="2810717" cy="530583"/>
            </a:xfrm>
            <a:prstGeom prst="rect">
              <a:avLst/>
            </a:prstGeom>
            <a:gradFill flip="none" rotWithShape="1">
              <a:gsLst>
                <a:gs pos="6000">
                  <a:srgbClr val="DBDBDB"/>
                </a:gs>
                <a:gs pos="100000">
                  <a:srgbClr val="DBDBDB">
                    <a:alpha val="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/>
            <a:lstStyle/>
            <a:p>
              <a:pPr algn="ctr">
                <a:defRPr/>
              </a:pPr>
              <a:endParaRPr lang="en-US" sz="1350" kern="0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31" name="MH_SubTitle_4"/>
            <p:cNvSpPr/>
            <p:nvPr>
              <p:custDataLst>
                <p:tags r:id="rId7"/>
              </p:custDataLst>
            </p:nvPr>
          </p:nvSpPr>
          <p:spPr>
            <a:xfrm rot="20830111">
              <a:off x="8255920" y="4567516"/>
              <a:ext cx="3021285" cy="515830"/>
            </a:xfrm>
            <a:custGeom>
              <a:avLst/>
              <a:gdLst/>
              <a:ahLst/>
              <a:cxnLst/>
              <a:rect l="l" t="t" r="r" b="b"/>
              <a:pathLst>
                <a:path w="3819182" h="720080">
                  <a:moveTo>
                    <a:pt x="3819182" y="0"/>
                  </a:moveTo>
                  <a:lnTo>
                    <a:pt x="3655168" y="720080"/>
                  </a:lnTo>
                  <a:lnTo>
                    <a:pt x="0" y="720080"/>
                  </a:lnTo>
                  <a:lnTo>
                    <a:pt x="164015" y="0"/>
                  </a:ln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68580" tIns="34291" rIns="68580" bIns="34291" anchor="ctr">
              <a:normAutofit/>
            </a:bodyPr>
            <a:lstStyle/>
            <a:p>
              <a:pPr algn="ctr">
                <a:defRPr/>
              </a:pPr>
              <a:r>
                <a:rPr lang="zh-CN" altLang="en-US" kern="0" dirty="0">
                  <a:solidFill>
                    <a:srgbClr val="FFFFFF"/>
                  </a:solidFill>
                </a:rPr>
                <a:t>权限组</a:t>
              </a:r>
            </a:p>
          </p:txBody>
        </p:sp>
      </p:grpSp>
      <p:sp>
        <p:nvSpPr>
          <p:cNvPr id="33" name="MH_Other_1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181420" y="2346537"/>
            <a:ext cx="105907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4" name="MH_Other_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07184" y="3503074"/>
            <a:ext cx="106079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5" name="MH_Other_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58230" y="4259047"/>
            <a:ext cx="105907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6" name="MH_Other_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11662" y="4965099"/>
            <a:ext cx="105907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</a:t>
            </a:r>
            <a:endParaRPr lang="zh-CN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68557" y="3219715"/>
            <a:ext cx="483183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9385" y="1011555"/>
            <a:ext cx="6352051" cy="49236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8410" y="657860"/>
            <a:ext cx="5669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如图所示，基础设置里面包含了部门管理，职位管理，</a:t>
            </a:r>
          </a:p>
          <a:p>
            <a:r>
              <a:rPr lang="zh-CN" altLang="en-US"/>
              <a:t>职称管理以及权限组。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2" grpId="0"/>
      <p:bldP spid="33" grpId="0"/>
      <p:bldP spid="34" grpId="0"/>
      <p:bldP spid="35" grpId="0"/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4949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操作员管理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40462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 management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47301" y="1617060"/>
            <a:ext cx="3852257" cy="3852257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8" y="3393879"/>
            <a:ext cx="1373659" cy="1373659"/>
            <a:chOff x="770313" y="3571679"/>
            <a:chExt cx="1373659" cy="1373659"/>
          </a:xfrm>
        </p:grpSpPr>
        <p:sp>
          <p:nvSpPr>
            <p:cNvPr id="17" name="椭圆 16"/>
            <p:cNvSpPr/>
            <p:nvPr/>
          </p:nvSpPr>
          <p:spPr>
            <a:xfrm>
              <a:off x="770313" y="3571679"/>
              <a:ext cx="1373659" cy="1373659"/>
            </a:xfrm>
            <a:prstGeom prst="ellipse">
              <a:avLst/>
            </a:pr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47"/>
            <p:cNvSpPr txBox="1"/>
            <p:nvPr/>
          </p:nvSpPr>
          <p:spPr>
            <a:xfrm>
              <a:off x="1137214" y="3843360"/>
              <a:ext cx="5966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C</a:t>
              </a:r>
              <a:endParaRPr lang="zh-CN" altLang="en-US" sz="48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39102" y="4585135"/>
            <a:ext cx="1595632" cy="1595632"/>
            <a:chOff x="2269707" y="4660065"/>
            <a:chExt cx="1595632" cy="1595632"/>
          </a:xfrm>
        </p:grpSpPr>
        <p:sp>
          <p:nvSpPr>
            <p:cNvPr id="30" name="椭圆 29"/>
            <p:cNvSpPr/>
            <p:nvPr/>
          </p:nvSpPr>
          <p:spPr>
            <a:xfrm>
              <a:off x="2269707" y="4660065"/>
              <a:ext cx="1595632" cy="1595632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48"/>
            <p:cNvSpPr txBox="1"/>
            <p:nvPr/>
          </p:nvSpPr>
          <p:spPr>
            <a:xfrm>
              <a:off x="2673853" y="4933439"/>
              <a:ext cx="7938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D</a:t>
              </a:r>
              <a:endParaRPr lang="zh-CN" altLang="en-US" sz="60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3161" y="2035720"/>
            <a:ext cx="944906" cy="944906"/>
            <a:chOff x="1132596" y="2280195"/>
            <a:chExt cx="944906" cy="944906"/>
          </a:xfrm>
        </p:grpSpPr>
        <p:sp>
          <p:nvSpPr>
            <p:cNvPr id="35" name="椭圆 34"/>
            <p:cNvSpPr/>
            <p:nvPr/>
          </p:nvSpPr>
          <p:spPr>
            <a:xfrm>
              <a:off x="1132596" y="2280195"/>
              <a:ext cx="944906" cy="944906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49"/>
            <p:cNvSpPr txBox="1"/>
            <p:nvPr/>
          </p:nvSpPr>
          <p:spPr>
            <a:xfrm>
              <a:off x="1389391" y="2477075"/>
              <a:ext cx="4651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B</a:t>
              </a:r>
              <a:endParaRPr lang="zh-CN" altLang="en-US" sz="32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90050" y="1386523"/>
            <a:ext cx="679496" cy="679496"/>
            <a:chOff x="2073920" y="1697038"/>
            <a:chExt cx="679496" cy="679496"/>
          </a:xfrm>
        </p:grpSpPr>
        <p:sp>
          <p:nvSpPr>
            <p:cNvPr id="37" name="椭圆 36"/>
            <p:cNvSpPr/>
            <p:nvPr/>
          </p:nvSpPr>
          <p:spPr>
            <a:xfrm>
              <a:off x="2073920" y="1697038"/>
              <a:ext cx="679496" cy="679496"/>
            </a:xfrm>
            <a:prstGeom prst="ellipse">
              <a:avLst/>
            </a:pr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TextBox 50"/>
            <p:cNvSpPr txBox="1"/>
            <p:nvPr/>
          </p:nvSpPr>
          <p:spPr>
            <a:xfrm>
              <a:off x="2217675" y="1850182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A</a:t>
              </a:r>
              <a:endParaRPr lang="zh-CN" altLang="en-US" sz="20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05322" y="2817512"/>
            <a:ext cx="2176328" cy="2176328"/>
            <a:chOff x="4199072" y="2861962"/>
            <a:chExt cx="2176328" cy="2176328"/>
          </a:xfrm>
        </p:grpSpPr>
        <p:sp>
          <p:nvSpPr>
            <p:cNvPr id="40" name="椭圆 39"/>
            <p:cNvSpPr/>
            <p:nvPr/>
          </p:nvSpPr>
          <p:spPr>
            <a:xfrm>
              <a:off x="4199072" y="2861962"/>
              <a:ext cx="2176328" cy="2176328"/>
            </a:xfrm>
            <a:prstGeom prst="ellipse">
              <a:avLst/>
            </a:prstGeom>
            <a:solidFill>
              <a:schemeClr val="accent1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TextBox 51"/>
            <p:cNvSpPr txBox="1"/>
            <p:nvPr/>
          </p:nvSpPr>
          <p:spPr>
            <a:xfrm>
              <a:off x="4868979" y="3204953"/>
              <a:ext cx="8883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bg1"/>
                  </a:solidFill>
                  <a:ea typeface="造字工房劲黑（非商用）常规体" pitchFamily="50" charset="-122"/>
                </a:rPr>
                <a:t>E</a:t>
              </a:r>
              <a:endParaRPr lang="zh-CN" altLang="en-US" sz="9600" b="1" dirty="0">
                <a:solidFill>
                  <a:schemeClr val="bg1"/>
                </a:solidFill>
                <a:ea typeface="造字工房劲黑（非商用）常规体" pitchFamily="50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1312982" y="3147593"/>
            <a:ext cx="215455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操作员管理</a:t>
            </a: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5652629" y="1569457"/>
            <a:ext cx="0" cy="4968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5652629" y="2642672"/>
            <a:ext cx="0" cy="5178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5653264" y="3635883"/>
            <a:ext cx="0" cy="5178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5653264" y="4496379"/>
            <a:ext cx="0" cy="5178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5653264" y="5469269"/>
            <a:ext cx="0" cy="51783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5724525" y="1617345"/>
            <a:ext cx="6736080" cy="3528695"/>
            <a:chOff x="2104295" y="1151792"/>
            <a:chExt cx="5262245" cy="410289"/>
          </a:xfrm>
        </p:grpSpPr>
        <p:sp>
          <p:nvSpPr>
            <p:cNvPr id="49" name="矩形 48"/>
            <p:cNvSpPr/>
            <p:nvPr/>
          </p:nvSpPr>
          <p:spPr>
            <a:xfrm>
              <a:off x="2174780" y="1518962"/>
              <a:ext cx="3871919" cy="43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endParaRPr lang="zh-CN" altLang="en-US" sz="1400" dirty="0">
                <a:solidFill>
                  <a:srgbClr val="0070C0">
                    <a:lumMod val="50000"/>
                  </a:srgbClr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104295" y="1151792"/>
              <a:ext cx="5262245" cy="75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如图所示，设置几个操作员并且对于操作员</a:t>
              </a:r>
            </a:p>
            <a:p>
              <a:pPr>
                <a:defRPr/>
              </a:pPr>
              <a:r>
                <a:rPr lang="zh-CN" altLang="en-US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的信息进行管理。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0" y="2252345"/>
            <a:ext cx="6178550" cy="346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4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6" presetClass="entr" presetSubtype="4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42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42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42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2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15" grpId="0" bldLvl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B6B2389-AC5A-8744-A4AD-CDD58E639F98}"/>
              </a:ext>
            </a:extLst>
          </p:cNvPr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AEAEA5B9-07B2-C542-840F-CA43150FE103}"/>
                </a:ext>
              </a:extLst>
            </p:cNvPr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9F23EDC-CE37-CF46-99BE-56851910D6F8}"/>
                </a:ext>
              </a:extLst>
            </p:cNvPr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31134869-D541-9644-B53C-79625E0C605B}"/>
                </a:ext>
              </a:extLst>
            </p:cNvPr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0C1466D-FD73-E344-B269-3C842E979267}"/>
              </a:ext>
            </a:extLst>
          </p:cNvPr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0D4988-B81A-9543-A3A4-A35798DF1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09FE9D-250B-E444-A08E-B9BE639A16AF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完成情况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7AEF30-6D15-694B-A33D-2FEC70A37F9F}"/>
              </a:ext>
            </a:extLst>
          </p:cNvPr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1B55E4-5B9F-6340-8A97-6964572D4B98}"/>
              </a:ext>
            </a:extLst>
          </p:cNvPr>
          <p:cNvSpPr/>
          <p:nvPr/>
        </p:nvSpPr>
        <p:spPr>
          <a:xfrm>
            <a:off x="3405536" y="219693"/>
            <a:ext cx="25927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results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MH_Desc_1">
            <a:extLst>
              <a:ext uri="{FF2B5EF4-FFF2-40B4-BE49-F238E27FC236}">
                <a16:creationId xmlns:a16="http://schemas.microsoft.com/office/drawing/2014/main" id="{FCFD190D-FD62-C04F-8CC7-83AF0612B1B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1541" y="1660073"/>
            <a:ext cx="4867989" cy="360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85000"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  最开始我们要实现的功能有用户在线注册和登录、职位管理、部门管理、员工管理、工资管理、个人中心。最后，我们实现了登录系统模块、功能管理模块、工资管理模块，功能管理模块里面包括部门管理、员工管理、工资管理。</a:t>
            </a: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 与原计划相比，我们本应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6.3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号完成所有项目的调试与运行，但是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6.13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号时我们才完成了除个人中心外的其他模块的设计，所以最终没有时间完成个人中心模块。</a:t>
            </a:r>
          </a:p>
          <a:p>
            <a:pPr lvl="0">
              <a:lnSpc>
                <a:spcPct val="150000"/>
              </a:lnSpc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115C22AB-7663-6940-B64F-42F8E2251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72" y="1174954"/>
            <a:ext cx="5294192" cy="46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66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1429" y="-184699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 dirty="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1300" b="1" spc="600" dirty="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2" y="4607510"/>
            <a:ext cx="6074676" cy="2264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94743" y="1339213"/>
            <a:ext cx="56025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</a:rPr>
              <a:t>测试</a:t>
            </a:r>
          </a:p>
        </p:txBody>
      </p:sp>
      <p:sp>
        <p:nvSpPr>
          <p:cNvPr id="5" name="矩形 4"/>
          <p:cNvSpPr/>
          <p:nvPr/>
        </p:nvSpPr>
        <p:spPr>
          <a:xfrm>
            <a:off x="3797300" y="2160462"/>
            <a:ext cx="45974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162550" y="2658961"/>
            <a:ext cx="1866900" cy="401228"/>
            <a:chOff x="5162550" y="3954317"/>
            <a:chExt cx="1866900" cy="401228"/>
          </a:xfrm>
        </p:grpSpPr>
        <p:sp>
          <p:nvSpPr>
            <p:cNvPr id="7" name="文本框 6"/>
            <p:cNvSpPr txBox="1"/>
            <p:nvPr/>
          </p:nvSpPr>
          <p:spPr>
            <a:xfrm>
              <a:off x="5276071" y="398565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前端测试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62550" y="3179208"/>
            <a:ext cx="1866900" cy="401228"/>
            <a:chOff x="5162550" y="4445997"/>
            <a:chExt cx="1866900" cy="401228"/>
          </a:xfrm>
        </p:grpSpPr>
        <p:sp>
          <p:nvSpPr>
            <p:cNvPr id="10" name="文本框 9"/>
            <p:cNvSpPr txBox="1"/>
            <p:nvPr/>
          </p:nvSpPr>
          <p:spPr>
            <a:xfrm>
              <a:off x="5276071" y="447733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后端测试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741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5536" y="219693"/>
            <a:ext cx="25730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MH_Other_1"/>
          <p:cNvSpPr/>
          <p:nvPr>
            <p:custDataLst>
              <p:tags r:id="rId1"/>
            </p:custDataLst>
          </p:nvPr>
        </p:nvSpPr>
        <p:spPr>
          <a:xfrm>
            <a:off x="4675051" y="3339084"/>
            <a:ext cx="2816413" cy="1680498"/>
          </a:xfrm>
          <a:prstGeom prst="diamond">
            <a:avLst/>
          </a:prstGeom>
          <a:solidFill>
            <a:srgbClr val="D9D9D9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MH_SubTitle_4"/>
          <p:cNvSpPr/>
          <p:nvPr>
            <p:custDataLst>
              <p:tags r:id="rId2"/>
            </p:custDataLst>
          </p:nvPr>
        </p:nvSpPr>
        <p:spPr>
          <a:xfrm>
            <a:off x="7475103" y="4175829"/>
            <a:ext cx="3391382" cy="1488842"/>
          </a:xfrm>
          <a:custGeom>
            <a:avLst/>
            <a:gdLst>
              <a:gd name="connsiteX0" fmla="*/ 0 w 2201563"/>
              <a:gd name="connsiteY0" fmla="*/ 0 h 1008000"/>
              <a:gd name="connsiteX1" fmla="*/ 2201563 w 2201563"/>
              <a:gd name="connsiteY1" fmla="*/ 0 h 1008000"/>
              <a:gd name="connsiteX2" fmla="*/ 2201563 w 2201563"/>
              <a:gd name="connsiteY2" fmla="*/ 839997 h 1008000"/>
              <a:gd name="connsiteX3" fmla="*/ 2033560 w 2201563"/>
              <a:gd name="connsiteY3" fmla="*/ 1008000 h 1008000"/>
              <a:gd name="connsiteX4" fmla="*/ 0 w 2201563"/>
              <a:gd name="connsiteY4" fmla="*/ 100800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563" h="1008000">
                <a:moveTo>
                  <a:pt x="0" y="0"/>
                </a:moveTo>
                <a:lnTo>
                  <a:pt x="2201563" y="0"/>
                </a:lnTo>
                <a:lnTo>
                  <a:pt x="2201563" y="839997"/>
                </a:lnTo>
                <a:cubicBezTo>
                  <a:pt x="2201563" y="932782"/>
                  <a:pt x="2126345" y="1008000"/>
                  <a:pt x="2033560" y="1008000"/>
                </a:cubicBezTo>
                <a:lnTo>
                  <a:pt x="0" y="1008000"/>
                </a:lnTo>
                <a:close/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  <p:txBody>
          <a:bodyPr lIns="432000" tIns="0" rIns="10800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endParaRPr lang="fr-FR" altLang="zh-CN" sz="1400" kern="0" dirty="0"/>
          </a:p>
        </p:txBody>
      </p:sp>
      <p:sp>
        <p:nvSpPr>
          <p:cNvPr id="16" name="MH_SubTitle_3"/>
          <p:cNvSpPr/>
          <p:nvPr>
            <p:custDataLst>
              <p:tags r:id="rId3"/>
            </p:custDataLst>
          </p:nvPr>
        </p:nvSpPr>
        <p:spPr>
          <a:xfrm flipH="1">
            <a:off x="1295353" y="4175829"/>
            <a:ext cx="3391382" cy="1488842"/>
          </a:xfrm>
          <a:custGeom>
            <a:avLst/>
            <a:gdLst>
              <a:gd name="connsiteX0" fmla="*/ 2236098 w 2236098"/>
              <a:gd name="connsiteY0" fmla="*/ 0 h 1008000"/>
              <a:gd name="connsiteX1" fmla="*/ 0 w 2236098"/>
              <a:gd name="connsiteY1" fmla="*/ 0 h 1008000"/>
              <a:gd name="connsiteX2" fmla="*/ 0 w 2236098"/>
              <a:gd name="connsiteY2" fmla="*/ 1008000 h 1008000"/>
              <a:gd name="connsiteX3" fmla="*/ 2068095 w 2236098"/>
              <a:gd name="connsiteY3" fmla="*/ 1008000 h 1008000"/>
              <a:gd name="connsiteX4" fmla="*/ 2236098 w 2236098"/>
              <a:gd name="connsiteY4" fmla="*/ 839997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098" h="1008000">
                <a:moveTo>
                  <a:pt x="2236098" y="0"/>
                </a:moveTo>
                <a:lnTo>
                  <a:pt x="0" y="0"/>
                </a:lnTo>
                <a:lnTo>
                  <a:pt x="0" y="1008000"/>
                </a:lnTo>
                <a:lnTo>
                  <a:pt x="2068095" y="1008000"/>
                </a:lnTo>
                <a:cubicBezTo>
                  <a:pt x="2160880" y="1008000"/>
                  <a:pt x="2236098" y="932782"/>
                  <a:pt x="2236098" y="839997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lIns="108000" tIns="0" rIns="432000" bIns="0" anchor="ctr">
            <a:normAutofit/>
          </a:bodyPr>
          <a:lstStyle/>
          <a:p>
            <a:pPr algn="r">
              <a:lnSpc>
                <a:spcPct val="130000"/>
              </a:lnSpc>
              <a:defRPr/>
            </a:pPr>
            <a:endParaRPr lang="fr-FR" altLang="zh-CN" sz="1400" kern="0" dirty="0"/>
          </a:p>
        </p:txBody>
      </p:sp>
      <p:sp>
        <p:nvSpPr>
          <p:cNvPr id="17" name="MH_SubTitle_2"/>
          <p:cNvSpPr/>
          <p:nvPr>
            <p:custDataLst>
              <p:tags r:id="rId4"/>
            </p:custDataLst>
          </p:nvPr>
        </p:nvSpPr>
        <p:spPr>
          <a:xfrm>
            <a:off x="7475103" y="2485979"/>
            <a:ext cx="3391382" cy="1488843"/>
          </a:xfrm>
          <a:custGeom>
            <a:avLst/>
            <a:gdLst>
              <a:gd name="connsiteX0" fmla="*/ 11261 w 2255258"/>
              <a:gd name="connsiteY0" fmla="*/ 0 h 1008000"/>
              <a:gd name="connsiteX1" fmla="*/ 2087255 w 2255258"/>
              <a:gd name="connsiteY1" fmla="*/ 0 h 1008000"/>
              <a:gd name="connsiteX2" fmla="*/ 2255258 w 2255258"/>
              <a:gd name="connsiteY2" fmla="*/ 168003 h 1008000"/>
              <a:gd name="connsiteX3" fmla="*/ 2255258 w 2255258"/>
              <a:gd name="connsiteY3" fmla="*/ 1008000 h 1008000"/>
              <a:gd name="connsiteX4" fmla="*/ 0 w 2255258"/>
              <a:gd name="connsiteY4" fmla="*/ 1008000 h 1008000"/>
              <a:gd name="connsiteX5" fmla="*/ 0 w 2255258"/>
              <a:gd name="connsiteY5" fmla="*/ 2274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5258" h="1008000">
                <a:moveTo>
                  <a:pt x="11261" y="0"/>
                </a:moveTo>
                <a:lnTo>
                  <a:pt x="2087255" y="0"/>
                </a:lnTo>
                <a:cubicBezTo>
                  <a:pt x="2180040" y="0"/>
                  <a:pt x="2255258" y="75218"/>
                  <a:pt x="2255258" y="168003"/>
                </a:cubicBezTo>
                <a:lnTo>
                  <a:pt x="2255258" y="1008000"/>
                </a:lnTo>
                <a:lnTo>
                  <a:pt x="0" y="1008000"/>
                </a:lnTo>
                <a:lnTo>
                  <a:pt x="0" y="2274"/>
                </a:lnTo>
                <a:close/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</a:ln>
          <a:effectLst/>
        </p:spPr>
        <p:txBody>
          <a:bodyPr lIns="432000" tIns="0" rIns="10800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endParaRPr lang="fr-FR" altLang="zh-CN" sz="1400" kern="0" dirty="0"/>
          </a:p>
        </p:txBody>
      </p:sp>
      <p:sp>
        <p:nvSpPr>
          <p:cNvPr id="18" name="MH_SubTitle_1"/>
          <p:cNvSpPr/>
          <p:nvPr>
            <p:custDataLst>
              <p:tags r:id="rId5"/>
            </p:custDataLst>
          </p:nvPr>
        </p:nvSpPr>
        <p:spPr>
          <a:xfrm>
            <a:off x="1295353" y="2485979"/>
            <a:ext cx="3391382" cy="1488843"/>
          </a:xfrm>
          <a:custGeom>
            <a:avLst/>
            <a:gdLst>
              <a:gd name="connsiteX0" fmla="*/ 168003 w 2237782"/>
              <a:gd name="connsiteY0" fmla="*/ 0 h 1008000"/>
              <a:gd name="connsiteX1" fmla="*/ 2237782 w 2237782"/>
              <a:gd name="connsiteY1" fmla="*/ 0 h 1008000"/>
              <a:gd name="connsiteX2" fmla="*/ 2237782 w 2237782"/>
              <a:gd name="connsiteY2" fmla="*/ 1008000 h 1008000"/>
              <a:gd name="connsiteX3" fmla="*/ 0 w 2237782"/>
              <a:gd name="connsiteY3" fmla="*/ 1008000 h 1008000"/>
              <a:gd name="connsiteX4" fmla="*/ 0 w 2237782"/>
              <a:gd name="connsiteY4" fmla="*/ 168003 h 1008000"/>
              <a:gd name="connsiteX5" fmla="*/ 168003 w 2237782"/>
              <a:gd name="connsiteY5" fmla="*/ 0 h 10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7782" h="1008000">
                <a:moveTo>
                  <a:pt x="168003" y="0"/>
                </a:moveTo>
                <a:lnTo>
                  <a:pt x="2237782" y="0"/>
                </a:lnTo>
                <a:lnTo>
                  <a:pt x="2237782" y="1008000"/>
                </a:lnTo>
                <a:lnTo>
                  <a:pt x="0" y="1008000"/>
                </a:lnTo>
                <a:lnTo>
                  <a:pt x="0" y="168003"/>
                </a:lnTo>
                <a:cubicBezTo>
                  <a:pt x="0" y="75218"/>
                  <a:pt x="75218" y="0"/>
                  <a:pt x="168003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lIns="108000" tIns="0" rIns="432000" bIns="0" anchor="ctr">
            <a:normAutofit/>
          </a:bodyPr>
          <a:lstStyle/>
          <a:p>
            <a:pPr algn="r">
              <a:lnSpc>
                <a:spcPct val="130000"/>
              </a:lnSpc>
              <a:defRPr/>
            </a:pPr>
            <a:endParaRPr lang="fr-FR" altLang="zh-CN" sz="1400" kern="0" dirty="0"/>
          </a:p>
        </p:txBody>
      </p:sp>
      <p:sp>
        <p:nvSpPr>
          <p:cNvPr id="19" name="MH_Title_1"/>
          <p:cNvSpPr/>
          <p:nvPr>
            <p:custDataLst>
              <p:tags r:id="rId6"/>
            </p:custDataLst>
          </p:nvPr>
        </p:nvSpPr>
        <p:spPr>
          <a:xfrm>
            <a:off x="4675051" y="1639888"/>
            <a:ext cx="2816413" cy="1678162"/>
          </a:xfrm>
          <a:prstGeom prst="diamond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400" b="1" kern="0" spc="300" dirty="0">
                <a:solidFill>
                  <a:srgbClr val="FFFFFF"/>
                </a:solidFill>
              </a:rPr>
              <a:t>前端测试</a:t>
            </a:r>
          </a:p>
        </p:txBody>
      </p:sp>
      <p:sp>
        <p:nvSpPr>
          <p:cNvPr id="20" name="MH_Other_2"/>
          <p:cNvSpPr/>
          <p:nvPr>
            <p:custDataLst>
              <p:tags r:id="rId7"/>
            </p:custDataLst>
          </p:nvPr>
        </p:nvSpPr>
        <p:spPr>
          <a:xfrm flipH="1">
            <a:off x="7680783" y="3142753"/>
            <a:ext cx="175295" cy="175295"/>
          </a:xfrm>
          <a:prstGeom prst="chevron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MH_Other_3"/>
          <p:cNvSpPr/>
          <p:nvPr>
            <p:custDataLst>
              <p:tags r:id="rId8"/>
            </p:custDataLst>
          </p:nvPr>
        </p:nvSpPr>
        <p:spPr>
          <a:xfrm flipH="1">
            <a:off x="7680783" y="4832602"/>
            <a:ext cx="175295" cy="175296"/>
          </a:xfrm>
          <a:prstGeom prst="chevron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MH_Other_4"/>
          <p:cNvSpPr/>
          <p:nvPr>
            <p:custDataLst>
              <p:tags r:id="rId9"/>
            </p:custDataLst>
          </p:nvPr>
        </p:nvSpPr>
        <p:spPr>
          <a:xfrm>
            <a:off x="4242655" y="3142753"/>
            <a:ext cx="175296" cy="175295"/>
          </a:xfrm>
          <a:prstGeom prst="chevron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MH_Other_5"/>
          <p:cNvSpPr/>
          <p:nvPr>
            <p:custDataLst>
              <p:tags r:id="rId10"/>
            </p:custDataLst>
          </p:nvPr>
        </p:nvSpPr>
        <p:spPr>
          <a:xfrm>
            <a:off x="4242655" y="4832602"/>
            <a:ext cx="175296" cy="175296"/>
          </a:xfrm>
          <a:prstGeom prst="chevron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MH_Other_6"/>
          <p:cNvSpPr/>
          <p:nvPr>
            <p:custDataLst>
              <p:tags r:id="rId11"/>
            </p:custDataLst>
          </p:nvPr>
        </p:nvSpPr>
        <p:spPr>
          <a:xfrm rot="19712482">
            <a:off x="5577239" y="2993169"/>
            <a:ext cx="2407391" cy="1304198"/>
          </a:xfrm>
          <a:custGeom>
            <a:avLst/>
            <a:gdLst>
              <a:gd name="connsiteX0" fmla="*/ 1635627 w 1635627"/>
              <a:gd name="connsiteY0" fmla="*/ 14864 h 886487"/>
              <a:gd name="connsiteX1" fmla="*/ 1102360 w 1635627"/>
              <a:gd name="connsiteY1" fmla="*/ 886487 h 886487"/>
              <a:gd name="connsiteX2" fmla="*/ 0 w 1635627"/>
              <a:gd name="connsiteY2" fmla="*/ 871623 h 886487"/>
              <a:gd name="connsiteX3" fmla="*/ 533267 w 1635627"/>
              <a:gd name="connsiteY3" fmla="*/ 0 h 88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5627" h="886487">
                <a:moveTo>
                  <a:pt x="1635627" y="14864"/>
                </a:moveTo>
                <a:lnTo>
                  <a:pt x="1102360" y="886487"/>
                </a:lnTo>
                <a:lnTo>
                  <a:pt x="0" y="871623"/>
                </a:lnTo>
                <a:lnTo>
                  <a:pt x="533267" y="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3000" b="1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02</a:t>
            </a:r>
            <a:endParaRPr lang="zh-CN" altLang="en-US" sz="3000" b="1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MH_Other_7"/>
          <p:cNvSpPr/>
          <p:nvPr>
            <p:custDataLst>
              <p:tags r:id="rId12"/>
            </p:custDataLst>
          </p:nvPr>
        </p:nvSpPr>
        <p:spPr>
          <a:xfrm rot="1887518" flipH="1">
            <a:off x="4181886" y="2995506"/>
            <a:ext cx="2407391" cy="1306536"/>
          </a:xfrm>
          <a:custGeom>
            <a:avLst/>
            <a:gdLst>
              <a:gd name="connsiteX0" fmla="*/ 1635627 w 1635627"/>
              <a:gd name="connsiteY0" fmla="*/ 14864 h 886487"/>
              <a:gd name="connsiteX1" fmla="*/ 1102360 w 1635627"/>
              <a:gd name="connsiteY1" fmla="*/ 886487 h 886487"/>
              <a:gd name="connsiteX2" fmla="*/ 0 w 1635627"/>
              <a:gd name="connsiteY2" fmla="*/ 871623 h 886487"/>
              <a:gd name="connsiteX3" fmla="*/ 533267 w 1635627"/>
              <a:gd name="connsiteY3" fmla="*/ 0 h 88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5627" h="886487">
                <a:moveTo>
                  <a:pt x="1635627" y="14864"/>
                </a:moveTo>
                <a:lnTo>
                  <a:pt x="1102360" y="886487"/>
                </a:lnTo>
                <a:lnTo>
                  <a:pt x="0" y="871623"/>
                </a:lnTo>
                <a:lnTo>
                  <a:pt x="533267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3000" b="1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01</a:t>
            </a:r>
            <a:endParaRPr lang="zh-CN" altLang="en-US" sz="3000" b="1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MH_Other_8"/>
          <p:cNvSpPr/>
          <p:nvPr>
            <p:custDataLst>
              <p:tags r:id="rId13"/>
            </p:custDataLst>
          </p:nvPr>
        </p:nvSpPr>
        <p:spPr>
          <a:xfrm rot="19712482">
            <a:off x="5577239" y="4680680"/>
            <a:ext cx="2407391" cy="1304198"/>
          </a:xfrm>
          <a:custGeom>
            <a:avLst/>
            <a:gdLst>
              <a:gd name="connsiteX0" fmla="*/ 1635627 w 1635627"/>
              <a:gd name="connsiteY0" fmla="*/ 14864 h 886487"/>
              <a:gd name="connsiteX1" fmla="*/ 1102360 w 1635627"/>
              <a:gd name="connsiteY1" fmla="*/ 886487 h 886487"/>
              <a:gd name="connsiteX2" fmla="*/ 0 w 1635627"/>
              <a:gd name="connsiteY2" fmla="*/ 871623 h 886487"/>
              <a:gd name="connsiteX3" fmla="*/ 533267 w 1635627"/>
              <a:gd name="connsiteY3" fmla="*/ 0 h 88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5627" h="886487">
                <a:moveTo>
                  <a:pt x="1635627" y="14864"/>
                </a:moveTo>
                <a:lnTo>
                  <a:pt x="1102360" y="886487"/>
                </a:lnTo>
                <a:lnTo>
                  <a:pt x="0" y="871623"/>
                </a:lnTo>
                <a:lnTo>
                  <a:pt x="533267" y="0"/>
                </a:ln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zh-CN" altLang="en-US" sz="3000" b="1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31" name="MH_Other_9"/>
          <p:cNvSpPr/>
          <p:nvPr>
            <p:custDataLst>
              <p:tags r:id="rId14"/>
            </p:custDataLst>
          </p:nvPr>
        </p:nvSpPr>
        <p:spPr>
          <a:xfrm rot="1887518" flipH="1">
            <a:off x="4181886" y="4680680"/>
            <a:ext cx="2407391" cy="1304198"/>
          </a:xfrm>
          <a:custGeom>
            <a:avLst/>
            <a:gdLst>
              <a:gd name="connsiteX0" fmla="*/ 1635627 w 1635627"/>
              <a:gd name="connsiteY0" fmla="*/ 14864 h 886487"/>
              <a:gd name="connsiteX1" fmla="*/ 1102360 w 1635627"/>
              <a:gd name="connsiteY1" fmla="*/ 886487 h 886487"/>
              <a:gd name="connsiteX2" fmla="*/ 0 w 1635627"/>
              <a:gd name="connsiteY2" fmla="*/ 871623 h 886487"/>
              <a:gd name="connsiteX3" fmla="*/ 533267 w 1635627"/>
              <a:gd name="connsiteY3" fmla="*/ 0 h 88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5627" h="886487">
                <a:moveTo>
                  <a:pt x="1635627" y="14864"/>
                </a:moveTo>
                <a:lnTo>
                  <a:pt x="1102360" y="886487"/>
                </a:lnTo>
                <a:lnTo>
                  <a:pt x="0" y="871623"/>
                </a:lnTo>
                <a:lnTo>
                  <a:pt x="533267" y="0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r>
              <a:rPr lang="en-US" altLang="zh-CN" sz="3000" b="1" kern="0" dirty="0">
                <a:solidFill>
                  <a:sysClr val="window" lastClr="FFFFFF"/>
                </a:solidFill>
                <a:ea typeface="微软雅黑" panose="020B0503020204020204" pitchFamily="34" charset="-122"/>
              </a:rPr>
              <a:t>03</a:t>
            </a:r>
            <a:endParaRPr lang="zh-CN" altLang="en-US" sz="3000" b="1" kern="0" dirty="0">
              <a:solidFill>
                <a:sysClr val="window" lastClr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1465" y="2565400"/>
            <a:ext cx="2559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/>
              <a:t>登录系统模块：我们通过多次登录、登出来对系统、用不同的账号密码登录进行测试，查看系统是否登录异常，是否出现错误。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68430" y="2563443"/>
            <a:ext cx="3199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/>
              <a:t>功能管理模块：我们通过点击各种功能，使功能之间相互跳转，查看是否跳转正常，添加员工信息，职位信息，删除员工信息，职位信息等，是否出现错误。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00626" y="4241300"/>
            <a:ext cx="30296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/>
              <a:t>增删改查管理模块，我们通过添加用户信息里的各种信息进行测试，查看系统是否运行正常，是否会出现添加错误，添加失败等情况。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80375" y="4568190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/>
              <a:t>以上模块经过测试后，</a:t>
            </a:r>
          </a:p>
          <a:p>
            <a:pPr algn="l"/>
            <a:r>
              <a:rPr lang="zh-CN" altLang="en-US" sz="1600" dirty="0"/>
              <a:t>发现前端系统运行正常，</a:t>
            </a:r>
          </a:p>
          <a:p>
            <a:pPr algn="l"/>
            <a:r>
              <a:rPr lang="zh-CN" altLang="en-US" sz="1600" dirty="0"/>
              <a:t>符合预期设想。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bldLvl="0" animBg="1"/>
      <p:bldP spid="20" grpId="0" bldLvl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5035" y="-52250"/>
            <a:ext cx="720670" cy="968693"/>
            <a:chOff x="4437075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7075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8845" y="219693"/>
            <a:ext cx="23102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3487340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53510" y="219693"/>
            <a:ext cx="31978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 on to the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MH_Other_5"/>
          <p:cNvSpPr/>
          <p:nvPr>
            <p:custDataLst>
              <p:tags r:id="rId1"/>
            </p:custDataLst>
          </p:nvPr>
        </p:nvSpPr>
        <p:spPr>
          <a:xfrm flipH="1">
            <a:off x="1333827" y="4808225"/>
            <a:ext cx="45867" cy="1200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35" name="MH_Desc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8280" y="4531995"/>
            <a:ext cx="9333865" cy="167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97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lt"/>
              </a:rPr>
              <a:t>     登录测试分为四个方面：输入正确的用户名，密码；输入正确的用户名，错误的密码；输入错误的用户名，正确的密码；输入错误的用户名，错误的密码。分别对这四个类型进行数据登录测试。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64803018"/>
              </p:ext>
            </p:extLst>
          </p:nvPr>
        </p:nvGraphicFramePr>
        <p:xfrm>
          <a:off x="1612750" y="1302833"/>
          <a:ext cx="8723697" cy="3043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测试项目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测试数据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测试结果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54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输入正确的用户名、密码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工号：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12312312312</a:t>
                      </a: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密码：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123456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登录成功，进入系统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0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5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输入正确的用户名、错误的密码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工号：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12312312312</a:t>
                      </a: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密码：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000000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登录失败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000" b="0" dirty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41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输入错误用户名、正确的密码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工号：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13520109202</a:t>
                      </a: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密码：</a:t>
                      </a:r>
                      <a:r>
                        <a:rPr lang="en-US" altLang="zh-CN" sz="1200" b="0">
                          <a:latin typeface="宋体" charset="0"/>
                          <a:cs typeface="宋体" charset="0"/>
                        </a:rPr>
                        <a:t>123456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登录失败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000" b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输入错误的用户名、错误的密码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工号：</a:t>
                      </a: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13520009202</a:t>
                      </a: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密码：</a:t>
                      </a: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000000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0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登录失败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000" b="0" dirty="0">
                        <a:latin typeface="Times New Roman" panose="02020503050405090304" pitchFamily="18" charset="0"/>
                        <a:ea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2" grpId="0"/>
      <p:bldP spid="34" grpId="0" bldLvl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5035" y="-52250"/>
            <a:ext cx="720670" cy="968693"/>
            <a:chOff x="4437075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7075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2970" y="219693"/>
            <a:ext cx="23102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3487340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53510" y="219693"/>
            <a:ext cx="26847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test</a:t>
            </a:r>
          </a:p>
        </p:txBody>
      </p:sp>
      <p:sp>
        <p:nvSpPr>
          <p:cNvPr id="34" name="MH_Other_5"/>
          <p:cNvSpPr/>
          <p:nvPr>
            <p:custDataLst>
              <p:tags r:id="rId1"/>
            </p:custDataLst>
          </p:nvPr>
        </p:nvSpPr>
        <p:spPr>
          <a:xfrm flipH="1">
            <a:off x="1333827" y="4808225"/>
            <a:ext cx="45867" cy="1200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35" name="MH_Desc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29385" y="4531995"/>
            <a:ext cx="9333865" cy="167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43023333"/>
              </p:ext>
            </p:extLst>
          </p:nvPr>
        </p:nvGraphicFramePr>
        <p:xfrm>
          <a:off x="1620240" y="1255053"/>
          <a:ext cx="9436100" cy="33947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1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 dirty="0">
                          <a:latin typeface="宋体" charset="0"/>
                          <a:cs typeface="宋体" charset="0"/>
                        </a:rPr>
                        <a:t>测试项目</a:t>
                      </a:r>
                      <a:endParaRPr lang="zh-CN" altLang="en-US" sz="1200" b="1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测试数据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测试结果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部门管理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              添加部门、删除部门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成功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职位管理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       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              </a:t>
                      </a: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添加职 位、删除职位  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成功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职称管理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en-US" altLang="zh-CN" sz="1200" b="0" dirty="0">
                          <a:latin typeface="宋体" charset="0"/>
                          <a:cs typeface="宋体" charset="0"/>
                        </a:rPr>
                        <a:t>              </a:t>
                      </a: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添加职称、删除职称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latin typeface="宋体" charset="0"/>
                          <a:cs typeface="宋体" charset="0"/>
                        </a:rPr>
                        <a:t>成功</a:t>
                      </a:r>
                      <a:endParaRPr lang="zh-CN" altLang="en-US" sz="1200" b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en-US" altLang="zh-CN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权限组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        给某人添加权限、删除某人的权限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宋体" charset="0"/>
                          <a:cs typeface="宋体" charset="0"/>
                        </a:rPr>
                        <a:t>成功</a:t>
                      </a:r>
                      <a:endParaRPr lang="zh-CN" altLang="en-US" sz="1200" b="0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949114" y="4992959"/>
            <a:ext cx="77876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dirty="0"/>
              <a:t>    通过点击各种功能，使功能之间相互跳转，查看是否跳转正常，添加员工信息，职位信息，删除员工信息，职位信息等，是否出现错误。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2" grpId="0"/>
      <p:bldP spid="34" grpId="0" bldLvl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5035" y="-52250"/>
            <a:ext cx="720670" cy="968693"/>
            <a:chOff x="4437075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7075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5520" y="219710"/>
            <a:ext cx="3080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增删改查测试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3487340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53510" y="219693"/>
            <a:ext cx="48183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Add, delete, change, check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MH_Other_5"/>
          <p:cNvSpPr/>
          <p:nvPr>
            <p:custDataLst>
              <p:tags r:id="rId1"/>
            </p:custDataLst>
          </p:nvPr>
        </p:nvSpPr>
        <p:spPr>
          <a:xfrm flipH="1">
            <a:off x="1333827" y="4808225"/>
            <a:ext cx="45867" cy="1200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35" name="MH_Desc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8280" y="4531995"/>
            <a:ext cx="9333865" cy="167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00572585"/>
              </p:ext>
            </p:extLst>
          </p:nvPr>
        </p:nvGraphicFramePr>
        <p:xfrm>
          <a:off x="1640840" y="1042661"/>
          <a:ext cx="8910320" cy="36544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 dirty="0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 dirty="0">
                          <a:latin typeface="宋体" charset="0"/>
                          <a:cs typeface="宋体" charset="0"/>
                        </a:rPr>
                        <a:t>测试项目</a:t>
                      </a:r>
                      <a:endParaRPr lang="zh-CN" altLang="en-US" sz="1200" b="1" dirty="0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测试数据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1">
                          <a:latin typeface="宋体" charset="0"/>
                          <a:cs typeface="宋体" charset="0"/>
                        </a:rPr>
                        <a:t>测试结果</a:t>
                      </a:r>
                      <a:endParaRPr lang="zh-CN" altLang="en-US" sz="1200" b="1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+mn-lt"/>
                        <a:ea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+mn-lt"/>
                        <a:ea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+mj-ea"/>
                          <a:ea typeface="+mj-ea"/>
                          <a:cs typeface="宋体" charset="0"/>
                        </a:rPr>
                        <a:t>增加用户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增加王慧   工号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00000011  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性别女 出生日期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1994-07-09 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身份证号码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4441223190008184592</a:t>
                      </a: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婚姻状况未婚    民族汉  籍贯贵阳 政治面貌 农工党员 电子邮箱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wanghui@163.com </a:t>
                      </a: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电话号码</a:t>
                      </a:r>
                      <a:r>
                        <a:rPr lang="en-US" altLang="zh-CN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18288493616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1" dirty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1" dirty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宋体" charset="0"/>
                        </a:rPr>
                        <a:t>添加成功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1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latin typeface="+mn-lt"/>
                          <a:cs typeface="宋体" charset="0"/>
                        </a:rPr>
                        <a:t>检索用户</a:t>
                      </a:r>
                      <a:endParaRPr lang="zh-CN" altLang="en-US" sz="1200" b="0" dirty="0">
                        <a:latin typeface="+mn-lt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lt"/>
                          <a:cs typeface="宋体" charset="0"/>
                        </a:rPr>
                        <a:t>搜索姓名王慧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检索成功</a:t>
                      </a:r>
                      <a:r>
                        <a:rPr lang="zh-CN" alt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+mn-lt"/>
                          <a:cs typeface="宋体" charset="0"/>
                        </a:rPr>
                        <a:t>修改用户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n-lt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lt"/>
                          <a:cs typeface="宋体" charset="0"/>
                        </a:rPr>
                        <a:t>把政治面貌改为共青团员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修改成功</a:t>
                      </a:r>
                      <a:r>
                        <a:rPr lang="zh-CN" altLang="en-US" sz="12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28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+mn-lt"/>
                          <a:cs typeface="宋体" charset="0"/>
                        </a:rPr>
                        <a:t>删除用户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+mn-lt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+mn-lt"/>
                          <a:cs typeface="宋体" charset="0"/>
                        </a:rPr>
                        <a:t>删除昵称为王慧的用户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+mn-lt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cs typeface="宋体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200" b="0" dirty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删除成功</a:t>
                      </a:r>
                      <a:endParaRPr lang="zh-CN" altLang="en-US" sz="1200" b="0" dirty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34515" y="4944592"/>
            <a:ext cx="802830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dirty="0">
                <a:sym typeface="+mn-ea"/>
              </a:rPr>
              <a:t>  通过添加员工信息，检索用户信息，修改员工信息，删除用户信息等进行测试，查看系统是否运行正常，是否会出现添加错误，检索错误，修改错误，删除错误等情况。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  <p:bldP spid="12" grpId="0"/>
      <p:bldP spid="34" grpId="0" bldLvl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32988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back-end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MH_Other_4"/>
          <p:cNvSpPr/>
          <p:nvPr>
            <p:custDataLst>
              <p:tags r:id="rId1"/>
            </p:custDataLst>
          </p:nvPr>
        </p:nvSpPr>
        <p:spPr>
          <a:xfrm>
            <a:off x="5089739" y="2349407"/>
            <a:ext cx="424071" cy="424070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MH_Other_5"/>
          <p:cNvSpPr/>
          <p:nvPr>
            <p:custDataLst>
              <p:tags r:id="rId2"/>
            </p:custDataLst>
          </p:nvPr>
        </p:nvSpPr>
        <p:spPr>
          <a:xfrm>
            <a:off x="6626020" y="3282947"/>
            <a:ext cx="302172" cy="302172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MH_Other_6"/>
          <p:cNvSpPr/>
          <p:nvPr>
            <p:custDataLst>
              <p:tags r:id="rId3"/>
            </p:custDataLst>
          </p:nvPr>
        </p:nvSpPr>
        <p:spPr>
          <a:xfrm>
            <a:off x="2589954" y="5687033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MH_Other_8"/>
          <p:cNvSpPr/>
          <p:nvPr>
            <p:custDataLst>
              <p:tags r:id="rId4"/>
            </p:custDataLst>
          </p:nvPr>
        </p:nvSpPr>
        <p:spPr>
          <a:xfrm>
            <a:off x="217853" y="1377868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MH_Other_9"/>
          <p:cNvSpPr/>
          <p:nvPr>
            <p:custDataLst>
              <p:tags r:id="rId5"/>
            </p:custDataLst>
          </p:nvPr>
        </p:nvSpPr>
        <p:spPr>
          <a:xfrm>
            <a:off x="6561009" y="1162847"/>
            <a:ext cx="367413" cy="367413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MH_Other_10"/>
          <p:cNvSpPr/>
          <p:nvPr>
            <p:custDataLst>
              <p:tags r:id="rId6"/>
            </p:custDataLst>
          </p:nvPr>
        </p:nvSpPr>
        <p:spPr>
          <a:xfrm>
            <a:off x="4372080" y="3786439"/>
            <a:ext cx="303889" cy="303889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MH_Other_11"/>
          <p:cNvSpPr/>
          <p:nvPr>
            <p:custDataLst>
              <p:tags r:id="rId7"/>
            </p:custDataLst>
          </p:nvPr>
        </p:nvSpPr>
        <p:spPr>
          <a:xfrm>
            <a:off x="4133434" y="1648919"/>
            <a:ext cx="283285" cy="283286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761804" y="1228397"/>
            <a:ext cx="2916586" cy="44012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304800"/>
            <a:r>
              <a:rPr lang="zh-CN" altLang="en-US" sz="2000" b="0" dirty="0">
                <a:ea typeface="+mn-lt"/>
                <a:cs typeface="+mn-lt"/>
              </a:rPr>
              <a:t>我们使用的是</a:t>
            </a:r>
            <a:r>
              <a:rPr lang="en-US" altLang="zh-CN" sz="2000" b="0" dirty="0">
                <a:ea typeface="+mn-lt"/>
                <a:cs typeface="+mn-lt"/>
              </a:rPr>
              <a:t>@test</a:t>
            </a:r>
            <a:r>
              <a:rPr lang="zh-CN" altLang="en-US" sz="2000" b="0" dirty="0">
                <a:ea typeface="+mn-lt"/>
                <a:cs typeface="+mn-lt"/>
              </a:rPr>
              <a:t>（）方法，对后端的</a:t>
            </a:r>
            <a:r>
              <a:rPr lang="en-US" altLang="zh-CN" sz="2000" b="0" dirty="0">
                <a:ea typeface="+mn-lt"/>
                <a:cs typeface="+mn-lt"/>
              </a:rPr>
              <a:t>role</a:t>
            </a:r>
            <a:r>
              <a:rPr lang="zh-CN" altLang="en-US" sz="2000" b="0" dirty="0">
                <a:ea typeface="+mn-lt"/>
                <a:cs typeface="+mn-lt"/>
              </a:rPr>
              <a:t>、</a:t>
            </a:r>
            <a:r>
              <a:rPr lang="en-US" altLang="zh-CN" sz="2000" b="0" dirty="0">
                <a:ea typeface="+mn-lt"/>
                <a:cs typeface="+mn-lt"/>
              </a:rPr>
              <a:t>position</a:t>
            </a:r>
            <a:r>
              <a:rPr lang="zh-CN" altLang="en-US" sz="2000" b="0" dirty="0">
                <a:ea typeface="+mn-lt"/>
                <a:cs typeface="+mn-lt"/>
              </a:rPr>
              <a:t>、</a:t>
            </a:r>
            <a:r>
              <a:rPr lang="en-US" altLang="zh-CN" sz="2000" b="0" dirty="0">
                <a:ea typeface="+mn-lt"/>
                <a:cs typeface="+mn-lt"/>
              </a:rPr>
              <a:t>job level</a:t>
            </a:r>
            <a:r>
              <a:rPr lang="zh-CN" altLang="en-US" sz="2000" b="0" dirty="0">
                <a:ea typeface="+mn-lt"/>
                <a:cs typeface="+mn-lt"/>
              </a:rPr>
              <a:t>、</a:t>
            </a:r>
            <a:r>
              <a:rPr lang="en-US" altLang="zh-CN" sz="2000" b="0" dirty="0">
                <a:ea typeface="+mn-lt"/>
                <a:cs typeface="+mn-lt"/>
              </a:rPr>
              <a:t>menu</a:t>
            </a:r>
            <a:r>
              <a:rPr lang="zh-CN" altLang="en-US" sz="2000" b="0" dirty="0">
                <a:ea typeface="+mn-lt"/>
                <a:cs typeface="+mn-lt"/>
              </a:rPr>
              <a:t>、</a:t>
            </a:r>
            <a:r>
              <a:rPr lang="en-US" altLang="zh-CN" sz="2000" b="0" dirty="0">
                <a:ea typeface="+mn-lt"/>
                <a:cs typeface="+mn-lt"/>
              </a:rPr>
              <a:t>department</a:t>
            </a:r>
            <a:r>
              <a:rPr lang="zh-CN" altLang="en-US" sz="2000" b="0" dirty="0">
                <a:ea typeface="+mn-lt"/>
                <a:cs typeface="+mn-lt"/>
              </a:rPr>
              <a:t>、</a:t>
            </a:r>
            <a:r>
              <a:rPr lang="en-US" altLang="zh-CN" sz="2000" b="0" dirty="0">
                <a:ea typeface="+mn-lt"/>
                <a:cs typeface="+mn-lt"/>
              </a:rPr>
              <a:t>employee</a:t>
            </a:r>
            <a:r>
              <a:rPr lang="zh-CN" altLang="en-US" sz="2000" b="0" dirty="0">
                <a:ea typeface="+mn-lt"/>
                <a:cs typeface="+mn-lt"/>
              </a:rPr>
              <a:t>六个功能进行测试。测试代码如右图所示，最后测试正常。因为是</a:t>
            </a:r>
            <a:r>
              <a:rPr lang="en-US" altLang="zh-CN" sz="2000" b="0" dirty="0">
                <a:ea typeface="+mn-lt"/>
                <a:cs typeface="+mn-lt"/>
              </a:rPr>
              <a:t>web</a:t>
            </a:r>
            <a:r>
              <a:rPr lang="zh-CN" altLang="en-US" sz="2000" b="0" dirty="0">
                <a:ea typeface="+mn-lt"/>
                <a:cs typeface="+mn-lt"/>
              </a:rPr>
              <a:t>项目，</a:t>
            </a:r>
            <a:r>
              <a:rPr lang="en-US" altLang="zh-CN" sz="2000" b="0" dirty="0">
                <a:ea typeface="+mn-lt"/>
                <a:cs typeface="+mn-lt"/>
              </a:rPr>
              <a:t>Junit</a:t>
            </a:r>
            <a:r>
              <a:rPr lang="zh-CN" altLang="en-US" sz="2000" b="0" dirty="0">
                <a:ea typeface="+mn-lt"/>
                <a:cs typeface="+mn-lt"/>
              </a:rPr>
              <a:t>需要模拟</a:t>
            </a:r>
            <a:r>
              <a:rPr lang="en-US" altLang="zh-CN" sz="2000" b="0" dirty="0" err="1">
                <a:ea typeface="+mn-lt"/>
                <a:cs typeface="+mn-lt"/>
              </a:rPr>
              <a:t>servletcontext</a:t>
            </a:r>
            <a:r>
              <a:rPr lang="zh-CN" altLang="en-US" sz="2000" b="0" dirty="0">
                <a:ea typeface="+mn-lt"/>
                <a:cs typeface="+mn-lt"/>
              </a:rPr>
              <a:t>，因此我们需要给我们的测试类加上</a:t>
            </a:r>
            <a:r>
              <a:rPr lang="en-US" altLang="zh-CN" sz="2000" b="0" dirty="0">
                <a:ea typeface="+mn-lt"/>
                <a:cs typeface="+mn-lt"/>
              </a:rPr>
              <a:t>@WebAppConfiguration</a:t>
            </a:r>
            <a:r>
              <a:rPr lang="zh-CN" altLang="en-US" sz="2000" b="0" dirty="0">
                <a:ea typeface="+mn-lt"/>
                <a:cs typeface="+mn-lt"/>
              </a:rPr>
              <a:t>。</a:t>
            </a:r>
            <a:endParaRPr lang="zh-CN" altLang="en-US" sz="2000" dirty="0">
              <a:ea typeface="+mn-lt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0678" y="1311150"/>
            <a:ext cx="6783829" cy="427340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01774" y="5820506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zh-CN" altLang="en-US" sz="1200" b="0" dirty="0">
                <a:latin typeface="等线" charset="0"/>
                <a:cs typeface="等线" charset="0"/>
              </a:rPr>
              <a:t>图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   </a:t>
            </a:r>
            <a:r>
              <a:rPr lang="en-US" altLang="zh-CN" sz="1200" b="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TmallApplication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Tests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29" grpId="0" bldLvl="0" animBg="1"/>
      <p:bldP spid="30" grpId="0" bldLvl="0" animBg="1"/>
      <p:bldP spid="31" grpId="0" bldLvl="0" animBg="1"/>
      <p:bldP spid="34" grpId="0" bldLvl="0" animBg="1"/>
      <p:bldP spid="35" grpId="0" bldLvl="0" animBg="1"/>
      <p:bldP spid="36" grpId="0" bldLvl="0" animBg="1"/>
      <p:bldP spid="3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2553950" y="0"/>
            <a:ext cx="12192000" cy="6858000"/>
            <a:chOff x="0" y="1838325"/>
            <a:chExt cx="12192000" cy="6858000"/>
          </a:xfrm>
        </p:grpSpPr>
        <p:pic>
          <p:nvPicPr>
            <p:cNvPr id="2050" name="Picture 2" descr="http://pic.97uimg.com/back_pic/20/16/01/01/ea22f7e86ce1e35f3f4dc0b971aeebe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9" r="16902"/>
            <a:stretch>
              <a:fillRect/>
            </a:stretch>
          </p:blipFill>
          <p:spPr bwMode="auto">
            <a:xfrm>
              <a:off x="0" y="1838325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0" y="1838325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7" y="2147919"/>
            <a:ext cx="3081111" cy="2758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1193" y="2614770"/>
            <a:ext cx="923330" cy="1741715"/>
          </a:xfrm>
          <a:prstGeom prst="rect">
            <a:avLst/>
          </a:prstGeom>
          <a:noFill/>
          <a:scene3d>
            <a:camera prst="perspectiveContrastingRightFacing">
              <a:rot lat="20718072" lon="19408034" rev="757777"/>
            </a:camera>
            <a:lightRig rig="flat" dir="t"/>
          </a:scene3d>
        </p:spPr>
        <p:txBody>
          <a:bodyPr vert="eaVert" wrap="square" rtlCol="0">
            <a:spAutoFit/>
          </a:bodyPr>
          <a:lstStyle/>
          <a:p>
            <a:r>
              <a:rPr lang="zh-CN" altLang="en-US" sz="4800" b="1" spc="300" dirty="0">
                <a:solidFill>
                  <a:schemeClr val="accent1"/>
                </a:solidFill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94717" y="2660807"/>
            <a:ext cx="369332" cy="1273402"/>
          </a:xfrm>
          <a:prstGeom prst="rect">
            <a:avLst/>
          </a:prstGeom>
          <a:noFill/>
          <a:scene3d>
            <a:camera prst="perspectiveContrastingRightFacing">
              <a:rot lat="20718072" lon="19408034" rev="757777"/>
            </a:camera>
            <a:lightRig rig="flat" dir="t"/>
          </a:scene3d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b="1" spc="300" dirty="0">
                <a:solidFill>
                  <a:schemeClr val="accent1"/>
                </a:solidFill>
              </a:rPr>
              <a:t>CONTENTS</a:t>
            </a:r>
            <a:endParaRPr lang="zh-CN" altLang="en-US" sz="1200" b="1" spc="300" dirty="0">
              <a:solidFill>
                <a:schemeClr val="accent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31452" y="0"/>
            <a:ext cx="65586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5279142" y="1207432"/>
            <a:ext cx="720670" cy="642272"/>
            <a:chOff x="4438248" y="1649887"/>
            <a:chExt cx="720670" cy="642272"/>
          </a:xfrm>
        </p:grpSpPr>
        <p:sp>
          <p:nvSpPr>
            <p:cNvPr id="92" name="圆角矩形 91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279142" y="2172655"/>
            <a:ext cx="720670" cy="642272"/>
            <a:chOff x="4438248" y="2615110"/>
            <a:chExt cx="720670" cy="642272"/>
          </a:xfrm>
        </p:grpSpPr>
        <p:sp>
          <p:nvSpPr>
            <p:cNvPr id="95" name="圆角矩形 94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279142" y="3137878"/>
            <a:ext cx="720670" cy="642272"/>
            <a:chOff x="4438248" y="3580333"/>
            <a:chExt cx="720670" cy="642272"/>
          </a:xfrm>
        </p:grpSpPr>
        <p:sp>
          <p:nvSpPr>
            <p:cNvPr id="98" name="圆角矩形 97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279142" y="4103101"/>
            <a:ext cx="720670" cy="642272"/>
            <a:chOff x="4438248" y="4545556"/>
            <a:chExt cx="720670" cy="642272"/>
          </a:xfrm>
        </p:grpSpPr>
        <p:sp>
          <p:nvSpPr>
            <p:cNvPr id="101" name="圆角矩形 100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279142" y="5068324"/>
            <a:ext cx="720670" cy="642272"/>
            <a:chOff x="4438248" y="5510779"/>
            <a:chExt cx="720670" cy="642272"/>
          </a:xfrm>
        </p:grpSpPr>
        <p:sp>
          <p:nvSpPr>
            <p:cNvPr id="104" name="圆角矩形 103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438248" y="5608449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6259730" y="1175488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</a:rPr>
              <a:t>项目介绍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259730" y="2145483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</a:rPr>
              <a:t>功能介绍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259729" y="3116155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</a:rPr>
              <a:t>测试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6267350" y="4078852"/>
            <a:ext cx="356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</a:rPr>
              <a:t>项目结果和风险设计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6259730" y="5041152"/>
            <a:ext cx="279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/>
                </a:solidFill>
              </a:rPr>
              <a:t>项目总结</a:t>
            </a:r>
          </a:p>
        </p:txBody>
      </p:sp>
      <p:sp>
        <p:nvSpPr>
          <p:cNvPr id="111" name="矩形 110"/>
          <p:cNvSpPr/>
          <p:nvPr/>
        </p:nvSpPr>
        <p:spPr>
          <a:xfrm>
            <a:off x="6272223" y="1607699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PROECT INTRODUCTION</a:t>
            </a:r>
          </a:p>
        </p:txBody>
      </p:sp>
      <p:sp>
        <p:nvSpPr>
          <p:cNvPr id="112" name="矩形 111"/>
          <p:cNvSpPr/>
          <p:nvPr/>
        </p:nvSpPr>
        <p:spPr>
          <a:xfrm>
            <a:off x="6272222" y="2566503"/>
            <a:ext cx="327452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FUNCTION INTRODUCTION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6267143" y="3553783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MEASUREMENT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6272222" y="4527746"/>
            <a:ext cx="3064747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PROJECT RESULTS and RISK  PLAN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272223" y="5500467"/>
            <a:ext cx="24044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PROJECT  SUMMARY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28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27415" y="226678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32988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back-end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MH_Other_4"/>
          <p:cNvSpPr/>
          <p:nvPr>
            <p:custDataLst>
              <p:tags r:id="rId1"/>
            </p:custDataLst>
          </p:nvPr>
        </p:nvSpPr>
        <p:spPr>
          <a:xfrm>
            <a:off x="5089739" y="2349407"/>
            <a:ext cx="424071" cy="424070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MH_Other_5"/>
          <p:cNvSpPr/>
          <p:nvPr>
            <p:custDataLst>
              <p:tags r:id="rId2"/>
            </p:custDataLst>
          </p:nvPr>
        </p:nvSpPr>
        <p:spPr>
          <a:xfrm>
            <a:off x="6626020" y="3282947"/>
            <a:ext cx="302172" cy="302172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MH_Other_6"/>
          <p:cNvSpPr/>
          <p:nvPr>
            <p:custDataLst>
              <p:tags r:id="rId3"/>
            </p:custDataLst>
          </p:nvPr>
        </p:nvSpPr>
        <p:spPr>
          <a:xfrm>
            <a:off x="2589954" y="5687033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MH_Other_8"/>
          <p:cNvSpPr/>
          <p:nvPr>
            <p:custDataLst>
              <p:tags r:id="rId4"/>
            </p:custDataLst>
          </p:nvPr>
        </p:nvSpPr>
        <p:spPr>
          <a:xfrm>
            <a:off x="217853" y="1377868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MH_Other_10"/>
          <p:cNvSpPr/>
          <p:nvPr>
            <p:custDataLst>
              <p:tags r:id="rId5"/>
            </p:custDataLst>
          </p:nvPr>
        </p:nvSpPr>
        <p:spPr>
          <a:xfrm>
            <a:off x="4372080" y="3786439"/>
            <a:ext cx="303889" cy="303889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MH_Other_11"/>
          <p:cNvSpPr/>
          <p:nvPr>
            <p:custDataLst>
              <p:tags r:id="rId6"/>
            </p:custDataLst>
          </p:nvPr>
        </p:nvSpPr>
        <p:spPr>
          <a:xfrm>
            <a:off x="4133434" y="1648919"/>
            <a:ext cx="283285" cy="283286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805" y="1271905"/>
            <a:ext cx="5351145" cy="38360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10964" y="5478951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/>
            <a:r>
              <a:rPr lang="zh-CN" altLang="en-US" sz="1200" b="0">
                <a:latin typeface="等线" charset="0"/>
                <a:cs typeface="等线" charset="0"/>
              </a:rPr>
              <a:t>图</a:t>
            </a:r>
            <a:r>
              <a:rPr lang="en-US" altLang="zh-CN" sz="1200" b="0">
                <a:latin typeface="Times New Roman" panose="02020503050405090304" pitchFamily="18" charset="0"/>
                <a:cs typeface="Times New Roman" panose="02020503050405090304" pitchFamily="18" charset="0"/>
              </a:rPr>
              <a:t>2   Role Test</a:t>
            </a:r>
            <a:endParaRPr lang="zh-CN" altLang="en-US" sz="120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3275" y="1271905"/>
            <a:ext cx="6027420" cy="38360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356985" y="544830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zh-CN" altLang="en-US" sz="1200" b="0" dirty="0">
                <a:latin typeface="等线" charset="0"/>
                <a:cs typeface="等线" charset="0"/>
              </a:rPr>
              <a:t>图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3   Position Test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29" grpId="0" bldLvl="0" animBg="1"/>
      <p:bldP spid="30" grpId="0" bldLvl="0" animBg="1"/>
      <p:bldP spid="31" grpId="0" bldLvl="0" animBg="1"/>
      <p:bldP spid="34" grpId="0" bldLvl="0" animBg="1"/>
      <p:bldP spid="36" grpId="0" bldLvl="0" animBg="1"/>
      <p:bldP spid="3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32988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back-end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MH_Other_4"/>
          <p:cNvSpPr/>
          <p:nvPr>
            <p:custDataLst>
              <p:tags r:id="rId1"/>
            </p:custDataLst>
          </p:nvPr>
        </p:nvSpPr>
        <p:spPr>
          <a:xfrm>
            <a:off x="5089739" y="2349407"/>
            <a:ext cx="424071" cy="424070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MH_Other_5"/>
          <p:cNvSpPr/>
          <p:nvPr>
            <p:custDataLst>
              <p:tags r:id="rId2"/>
            </p:custDataLst>
          </p:nvPr>
        </p:nvSpPr>
        <p:spPr>
          <a:xfrm>
            <a:off x="6626020" y="3282947"/>
            <a:ext cx="302172" cy="302172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MH_Other_6"/>
          <p:cNvSpPr/>
          <p:nvPr>
            <p:custDataLst>
              <p:tags r:id="rId3"/>
            </p:custDataLst>
          </p:nvPr>
        </p:nvSpPr>
        <p:spPr>
          <a:xfrm>
            <a:off x="2589954" y="5687033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MH_Other_8"/>
          <p:cNvSpPr/>
          <p:nvPr>
            <p:custDataLst>
              <p:tags r:id="rId4"/>
            </p:custDataLst>
          </p:nvPr>
        </p:nvSpPr>
        <p:spPr>
          <a:xfrm>
            <a:off x="217853" y="1377868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MH_Other_9"/>
          <p:cNvSpPr/>
          <p:nvPr>
            <p:custDataLst>
              <p:tags r:id="rId5"/>
            </p:custDataLst>
          </p:nvPr>
        </p:nvSpPr>
        <p:spPr>
          <a:xfrm>
            <a:off x="6561009" y="1162847"/>
            <a:ext cx="367413" cy="367413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MH_Other_10"/>
          <p:cNvSpPr/>
          <p:nvPr>
            <p:custDataLst>
              <p:tags r:id="rId6"/>
            </p:custDataLst>
          </p:nvPr>
        </p:nvSpPr>
        <p:spPr>
          <a:xfrm>
            <a:off x="4372080" y="3786439"/>
            <a:ext cx="303889" cy="303889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MH_Other_11"/>
          <p:cNvSpPr/>
          <p:nvPr>
            <p:custDataLst>
              <p:tags r:id="rId7"/>
            </p:custDataLst>
          </p:nvPr>
        </p:nvSpPr>
        <p:spPr>
          <a:xfrm>
            <a:off x="4133434" y="1648919"/>
            <a:ext cx="283285" cy="283286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833" y="1397000"/>
            <a:ext cx="5749925" cy="3672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8287" y="5315792"/>
            <a:ext cx="3685869" cy="2830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zh-CN" altLang="en-US" sz="1200" b="0" dirty="0">
                <a:latin typeface="等线" charset="0"/>
                <a:cs typeface="等线" charset="0"/>
              </a:rPr>
              <a:t>图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4   Job Level Test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0578" y="1377868"/>
            <a:ext cx="5597891" cy="36919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363756" y="5302810"/>
            <a:ext cx="1571072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altLang="en-US" sz="1200" b="0" dirty="0">
                <a:latin typeface="等线" charset="0"/>
                <a:cs typeface="等线" charset="0"/>
              </a:rPr>
              <a:t>图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5   Menu Test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29" grpId="0" bldLvl="0" animBg="1"/>
      <p:bldP spid="30" grpId="0" bldLvl="0" animBg="1"/>
      <p:bldP spid="31" grpId="0" bldLvl="0" animBg="1"/>
      <p:bldP spid="34" grpId="0" bldLvl="0" animBg="1"/>
      <p:bldP spid="35" grpId="0" bldLvl="0" animBg="1"/>
      <p:bldP spid="36" grpId="0" bldLvl="0" animBg="1"/>
      <p:bldP spid="3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329882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back-end test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MH_Other_4"/>
          <p:cNvSpPr/>
          <p:nvPr>
            <p:custDataLst>
              <p:tags r:id="rId1"/>
            </p:custDataLst>
          </p:nvPr>
        </p:nvSpPr>
        <p:spPr>
          <a:xfrm>
            <a:off x="5089739" y="2349407"/>
            <a:ext cx="424071" cy="424070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MH_Other_5"/>
          <p:cNvSpPr/>
          <p:nvPr>
            <p:custDataLst>
              <p:tags r:id="rId2"/>
            </p:custDataLst>
          </p:nvPr>
        </p:nvSpPr>
        <p:spPr>
          <a:xfrm>
            <a:off x="6626020" y="3282947"/>
            <a:ext cx="302172" cy="302172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MH_Other_6"/>
          <p:cNvSpPr/>
          <p:nvPr>
            <p:custDataLst>
              <p:tags r:id="rId3"/>
            </p:custDataLst>
          </p:nvPr>
        </p:nvSpPr>
        <p:spPr>
          <a:xfrm>
            <a:off x="2589954" y="5687033"/>
            <a:ext cx="271268" cy="27126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MH_Other_10"/>
          <p:cNvSpPr/>
          <p:nvPr>
            <p:custDataLst>
              <p:tags r:id="rId4"/>
            </p:custDataLst>
          </p:nvPr>
        </p:nvSpPr>
        <p:spPr>
          <a:xfrm>
            <a:off x="4372080" y="3786439"/>
            <a:ext cx="303889" cy="303889"/>
          </a:xfrm>
          <a:prstGeom prst="ellipse">
            <a:avLst/>
          </a:prstGeom>
          <a:noFill/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MH_Other_11"/>
          <p:cNvSpPr/>
          <p:nvPr>
            <p:custDataLst>
              <p:tags r:id="rId5"/>
            </p:custDataLst>
          </p:nvPr>
        </p:nvSpPr>
        <p:spPr>
          <a:xfrm>
            <a:off x="4133434" y="1648919"/>
            <a:ext cx="283285" cy="283286"/>
          </a:xfrm>
          <a:prstGeom prst="ellips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910" y="1236817"/>
            <a:ext cx="8829172" cy="4418948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973810" y="5822667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0" algn="ctr"/>
            <a:r>
              <a:rPr lang="zh-CN" altLang="en-US" sz="1200" b="0" dirty="0">
                <a:latin typeface="等线" charset="0"/>
                <a:cs typeface="等线" charset="0"/>
              </a:rPr>
              <a:t>图</a:t>
            </a:r>
            <a:r>
              <a:rPr lang="en-US" altLang="zh-CN" sz="1200" b="0" dirty="0">
                <a:latin typeface="Times New Roman" panose="02020503050405090304" pitchFamily="18" charset="0"/>
                <a:cs typeface="Times New Roman" panose="02020503050405090304" pitchFamily="18" charset="0"/>
              </a:rPr>
              <a:t>6 Department Test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ldLvl="0" animBg="1"/>
      <p:bldP spid="14" grpId="0"/>
      <p:bldP spid="29" grpId="0" bldLvl="0" animBg="1"/>
      <p:bldP spid="30" grpId="0" bldLvl="0" animBg="1"/>
      <p:bldP spid="31" grpId="0" bldLvl="0" animBg="1"/>
      <p:bldP spid="36" grpId="0" bldLvl="0" animBg="1"/>
      <p:bldP spid="3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1C6BF87-7606-457F-B450-8C362DBA609F}"/>
              </a:ext>
            </a:extLst>
          </p:cNvPr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5" name="圆角矩形 22">
              <a:extLst>
                <a:ext uri="{FF2B5EF4-FFF2-40B4-BE49-F238E27FC236}">
                  <a16:creationId xmlns:a16="http://schemas.microsoft.com/office/drawing/2014/main" id="{9B50B33B-B48B-4EE6-AE96-80E51D053D00}"/>
                </a:ext>
              </a:extLst>
            </p:cNvPr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A9E9E2C-A53F-4A06-9377-EAB73E1097B1}"/>
                </a:ext>
              </a:extLst>
            </p:cNvPr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圆角矩形 9">
              <a:extLst>
                <a:ext uri="{FF2B5EF4-FFF2-40B4-BE49-F238E27FC236}">
                  <a16:creationId xmlns:a16="http://schemas.microsoft.com/office/drawing/2014/main" id="{0409738A-01AC-44FD-8037-525949BF38B4}"/>
                </a:ext>
              </a:extLst>
            </p:cNvPr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80C8D66-3E00-4DEE-B145-6F48365E6E0A}"/>
              </a:ext>
            </a:extLst>
          </p:cNvPr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风险设计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8668FB-B7EC-46C2-9BFA-EF70B462D12B}"/>
              </a:ext>
            </a:extLst>
          </p:cNvPr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51D63F-30B7-4A6D-B535-CACF18EAD111}"/>
              </a:ext>
            </a:extLst>
          </p:cNvPr>
          <p:cNvSpPr/>
          <p:nvPr/>
        </p:nvSpPr>
        <p:spPr>
          <a:xfrm>
            <a:off x="3405536" y="219693"/>
            <a:ext cx="1834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plan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MH_Desc_1">
            <a:extLst>
              <a:ext uri="{FF2B5EF4-FFF2-40B4-BE49-F238E27FC236}">
                <a16:creationId xmlns:a16="http://schemas.microsoft.com/office/drawing/2014/main" id="{9B7E0DF0-FD30-4111-830F-A326FBE149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84131" y="1245522"/>
            <a:ext cx="9390328" cy="2851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A6DC0D-6F96-4FA5-9241-656E2A976590}"/>
              </a:ext>
            </a:extLst>
          </p:cNvPr>
          <p:cNvSpPr txBox="1"/>
          <p:nvPr/>
        </p:nvSpPr>
        <p:spPr>
          <a:xfrm>
            <a:off x="896470" y="1307049"/>
            <a:ext cx="109907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    由于先期设计不足，性能问题往往在系统切换或新系统使用一段时间后暴露。出现性能问题往往要进行大量的优化工作，甚至局部的或全面的重新设计。无论是用户还是开发者，谁都不希望出现性能问题。所以我们制定了如下的设计：</a:t>
            </a:r>
            <a:endParaRPr lang="en-US" altLang="zh-CN" b="0" i="0" dirty="0">
              <a:solidFill>
                <a:srgbClr val="333333"/>
              </a:solidFill>
              <a:effectLst/>
              <a:latin typeface="+mn-ea"/>
            </a:endParaRPr>
          </a:p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+mn-ea"/>
              </a:rPr>
              <a:t>    (1)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+mn-ea"/>
              </a:rPr>
              <a:t>性能规划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    在系统设计时，应做好前期做性能规划，对可能出现性能问题的环节做到充足的估计。在做数据库设计时，应争取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DBA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参与。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    另外，在技术方法方面，尽可能采取一些性能优化模式，尽可能在开发过程中解决了性能问题。不至于到了项目后期才解决性能问题。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 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+mn-ea"/>
              </a:rPr>
              <a:t> 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+mn-ea"/>
              </a:rPr>
              <a:t>(2)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+mn-ea"/>
              </a:rPr>
              <a:t>性能测试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     在开发过程中，要重视性能测试和压力测试，尽可能模拟现实使用环境，搭建测试平台。另外，由于开发环境的计算机往往比生产环境的计算机配置高，在做测试时应尽量找一些配置低的机器、较小的网络带宽进行测试。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   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+mn-ea"/>
              </a:rPr>
              <a:t>(3)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+mn-ea"/>
              </a:rPr>
              <a:t>充足的调试时间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      在项目开发计划中，为后期性能优化留有余地。在对系统进行性能优化后，要进行性能测试和压力测试，可能还要做几次回归测试。因此，应该留有充足的时间和人力。</a:t>
            </a:r>
            <a:endParaRPr lang="zh-CN" altLang="en-US" b="0" i="0" dirty="0">
              <a:solidFill>
                <a:srgbClr val="17233F"/>
              </a:solidFill>
              <a:effectLst/>
              <a:latin typeface="+mn-ea"/>
            </a:endParaRPr>
          </a:p>
          <a:p>
            <a:pPr algn="l"/>
            <a:endParaRPr lang="zh-CN" altLang="en-US" b="0" i="0" dirty="0">
              <a:solidFill>
                <a:srgbClr val="17233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83785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8" fill="hold" grpId="0" nodeType="withEffect" nodePh="1">
                                  <p:stCondLst>
                                    <p:cond delay="29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F15F614-FA6A-0E4F-AA4F-A30F96C4405D}"/>
              </a:ext>
            </a:extLst>
          </p:cNvPr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3" name="圆角矩形 22">
              <a:extLst>
                <a:ext uri="{FF2B5EF4-FFF2-40B4-BE49-F238E27FC236}">
                  <a16:creationId xmlns:a16="http://schemas.microsoft.com/office/drawing/2014/main" id="{06449309-D4BD-A043-A0AA-2C77425511C9}"/>
                </a:ext>
              </a:extLst>
            </p:cNvPr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2AD4590-B726-D644-B1B7-4BDC8A4E6D30}"/>
                </a:ext>
              </a:extLst>
            </p:cNvPr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" name="圆角矩形 9">
              <a:extLst>
                <a:ext uri="{FF2B5EF4-FFF2-40B4-BE49-F238E27FC236}">
                  <a16:creationId xmlns:a16="http://schemas.microsoft.com/office/drawing/2014/main" id="{42646369-DAFD-764E-B44F-D4BDFA7CDC8F}"/>
                </a:ext>
              </a:extLst>
            </p:cNvPr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FDF5BBD8-BC69-A446-B961-967F44FCA268}"/>
              </a:ext>
            </a:extLst>
          </p:cNvPr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经验教训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36F8D-7D3B-A94A-8CA8-C560CAC8ABD1}"/>
              </a:ext>
            </a:extLst>
          </p:cNvPr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4510DE-FF4F-2C40-B740-9941683C975B}"/>
              </a:ext>
            </a:extLst>
          </p:cNvPr>
          <p:cNvSpPr/>
          <p:nvPr/>
        </p:nvSpPr>
        <p:spPr>
          <a:xfrm>
            <a:off x="3405536" y="219693"/>
            <a:ext cx="2828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Lessons learnt 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477353-E010-C04A-AA34-79912AC1B693}"/>
              </a:ext>
            </a:extLst>
          </p:cNvPr>
          <p:cNvSpPr txBox="1"/>
          <p:nvPr/>
        </p:nvSpPr>
        <p:spPr>
          <a:xfrm>
            <a:off x="1461198" y="1734464"/>
            <a:ext cx="926960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在这个项目中，我们学到了好多东西，也犯了不少的错误，同时我们也得到了宝贵的经验。下面就是我们的经验和教训：</a:t>
            </a:r>
            <a:endParaRPr lang="en-US" altLang="zh-CN" sz="2000" dirty="0"/>
          </a:p>
          <a:p>
            <a:r>
              <a:rPr lang="en-US" altLang="zh-CN" sz="2000" dirty="0"/>
              <a:t>  1.</a:t>
            </a:r>
            <a:r>
              <a:rPr lang="zh-CN" altLang="en-US" sz="2000" dirty="0"/>
              <a:t>项目需求一定要做到位，落实到具体使用者的需求，需求没有最细，只有更细，才能在后续的开发中符合客户的需求，同时在实施过程中，我们要以需求作为准则。</a:t>
            </a:r>
            <a:endParaRPr lang="en-US" altLang="zh-CN" sz="2000" dirty="0"/>
          </a:p>
          <a:p>
            <a:r>
              <a:rPr lang="en-US" altLang="zh-CN" sz="2000" dirty="0"/>
              <a:t>   2.</a:t>
            </a:r>
            <a:r>
              <a:rPr lang="zh-CN" altLang="en-US" sz="2000" dirty="0"/>
              <a:t>项目前期一定要设计好每个阶段应该做是什么，并且按时完成，要不就会一直拖下去。</a:t>
            </a:r>
            <a:endParaRPr lang="en-US" altLang="zh-CN" sz="2000" dirty="0"/>
          </a:p>
          <a:p>
            <a:r>
              <a:rPr lang="en-US" altLang="zh-CN" sz="2000" dirty="0"/>
              <a:t>  3.</a:t>
            </a:r>
            <a:r>
              <a:rPr lang="zh-CN" altLang="en-US" sz="2000" dirty="0"/>
              <a:t>项目最后一定要总结此次项目收获的知识，这样才能在此项目中学习到经验与教训。</a:t>
            </a:r>
            <a:endParaRPr lang="en-US" altLang="zh-CN" sz="2000" dirty="0"/>
          </a:p>
          <a:p>
            <a:r>
              <a:rPr lang="en-US" altLang="zh-CN" sz="2000" dirty="0"/>
              <a:t>  4.</a:t>
            </a:r>
            <a:r>
              <a:rPr lang="zh-CN" altLang="en-US" sz="2000" dirty="0"/>
              <a:t>团队交流是一个项目正常进行的基础保障，所以一定要保证每周的交流。</a:t>
            </a:r>
            <a:endParaRPr lang="en-US" altLang="zh-CN" sz="2000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821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21700" y="219693"/>
            <a:ext cx="10084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2300809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6979" y="219693"/>
            <a:ext cx="20466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22107" y="1517362"/>
            <a:ext cx="9147785" cy="3739751"/>
            <a:chOff x="1073090" y="1986000"/>
            <a:chExt cx="10045820" cy="38041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L 形 3"/>
            <p:cNvSpPr/>
            <p:nvPr/>
          </p:nvSpPr>
          <p:spPr>
            <a:xfrm>
              <a:off x="1073090" y="4914900"/>
              <a:ext cx="5022909" cy="875231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L 形 30"/>
            <p:cNvSpPr/>
            <p:nvPr/>
          </p:nvSpPr>
          <p:spPr>
            <a:xfrm flipH="1">
              <a:off x="5924550" y="4927823"/>
              <a:ext cx="5194360" cy="860945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flipV="1">
              <a:off x="1073091" y="1986000"/>
              <a:ext cx="3905250" cy="928650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flipH="1" flipV="1">
              <a:off x="7213660" y="1998518"/>
              <a:ext cx="3905250" cy="916132"/>
            </a:xfrm>
            <a:prstGeom prst="corner">
              <a:avLst>
                <a:gd name="adj1" fmla="val 9196"/>
                <a:gd name="adj2" fmla="val 919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MH_Desc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58249" y="2327586"/>
            <a:ext cx="9675502" cy="3570620"/>
          </a:xfrm>
          <a:prstGeom prst="roundRect">
            <a:avLst>
              <a:gd name="adj" fmla="val 8912"/>
            </a:avLst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08224" y="1559666"/>
            <a:ext cx="197555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91945" y="2386964"/>
            <a:ext cx="8975502" cy="20005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最后，虽然项目基本上达到了预期的目的，但是，反思整个项目的需求提出、分析、计划、设计、实施、测试的各个环节，我们也都有不足之处，也由于时间的不充足，我们有一个模块没能完成。但经过这次的项目，我们从中也收获很多，前期我们一定要制定好计划和分工明确，这样才能在后期不手忙脚乱。前期对后期影响实在太大了，如果前期做不好会特别耽误时间，我们这次就是在前期上面吃了亏，但我们也吸取教训，争取在下次小组任务中好好发挥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A36A3B3E-1E09-4733-A3D6-25FA4BB55BCD}"/>
              </a:ext>
            </a:extLst>
          </p:cNvPr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6" name="圆角矩形 22">
              <a:extLst>
                <a:ext uri="{FF2B5EF4-FFF2-40B4-BE49-F238E27FC236}">
                  <a16:creationId xmlns:a16="http://schemas.microsoft.com/office/drawing/2014/main" id="{D8E305F7-186B-4CE8-B045-B0796A0F9A29}"/>
                </a:ext>
              </a:extLst>
            </p:cNvPr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EAE0C47-9B90-4FF9-A30C-16BF26AD88A0}"/>
                </a:ext>
              </a:extLst>
            </p:cNvPr>
            <p:cNvSpPr txBox="1"/>
            <p:nvPr/>
          </p:nvSpPr>
          <p:spPr>
            <a:xfrm>
              <a:off x="4438980" y="1655847"/>
              <a:ext cx="72067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圆角矩形 9">
              <a:extLst>
                <a:ext uri="{FF2B5EF4-FFF2-40B4-BE49-F238E27FC236}">
                  <a16:creationId xmlns:a16="http://schemas.microsoft.com/office/drawing/2014/main" id="{94CDF1FE-B2ED-461F-B3A9-EC08DE4C6467}"/>
                </a:ext>
              </a:extLst>
            </p:cNvPr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DAA54CC-05D8-4240-BE7A-D632D75387EE}"/>
              </a:ext>
            </a:extLst>
          </p:cNvPr>
          <p:cNvSpPr txBox="1"/>
          <p:nvPr/>
        </p:nvSpPr>
        <p:spPr>
          <a:xfrm>
            <a:off x="1221699" y="219694"/>
            <a:ext cx="354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下一周期未来计划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755E39-9855-4540-948F-7F726AE2246D}"/>
              </a:ext>
            </a:extLst>
          </p:cNvPr>
          <p:cNvSpPr/>
          <p:nvPr/>
        </p:nvSpPr>
        <p:spPr>
          <a:xfrm>
            <a:off x="4717120" y="248093"/>
            <a:ext cx="45719" cy="39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B843EB-152D-4646-B8D8-81CD7822C1A9}"/>
              </a:ext>
            </a:extLst>
          </p:cNvPr>
          <p:cNvSpPr/>
          <p:nvPr/>
        </p:nvSpPr>
        <p:spPr>
          <a:xfrm>
            <a:off x="4762839" y="225480"/>
            <a:ext cx="4683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plan for next cycle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14EFF4-0093-46BE-AD9D-96850B769723}"/>
              </a:ext>
            </a:extLst>
          </p:cNvPr>
          <p:cNvSpPr txBox="1"/>
          <p:nvPr/>
        </p:nvSpPr>
        <p:spPr>
          <a:xfrm>
            <a:off x="1523357" y="1322075"/>
            <a:ext cx="10307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n-ea"/>
              </a:rPr>
              <a:t>小组对该系统的未来计划：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1.</a:t>
            </a:r>
            <a:r>
              <a:rPr lang="zh-CN" altLang="en-US" sz="2000" dirty="0">
                <a:latin typeface="+mn-ea"/>
              </a:rPr>
              <a:t>完成个人中心的设计与测试。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</a:t>
            </a:r>
          </a:p>
          <a:p>
            <a:pPr lvl="1"/>
            <a:r>
              <a:rPr lang="en-US" altLang="zh-CN" sz="2000" dirty="0">
                <a:latin typeface="+mn-ea"/>
              </a:rPr>
              <a:t>  2.</a:t>
            </a:r>
            <a:r>
              <a:rPr lang="zh-CN" altLang="en-US" sz="2000" dirty="0">
                <a:latin typeface="+mn-ea"/>
              </a:rPr>
              <a:t>优化后端代码，使代码变得简洁易懂。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</a:t>
            </a:r>
          </a:p>
          <a:p>
            <a:pPr lvl="1"/>
            <a:r>
              <a:rPr lang="en-US" altLang="zh-CN" sz="2000" dirty="0">
                <a:latin typeface="+mn-ea"/>
              </a:rPr>
              <a:t>  3.</a:t>
            </a:r>
            <a:r>
              <a:rPr lang="zh-CN" altLang="en-US" sz="2000" dirty="0">
                <a:latin typeface="+mn-ea"/>
              </a:rPr>
              <a:t>优化前端界面，使前端界面更加好看。</a:t>
            </a:r>
            <a:endParaRPr lang="en-US" altLang="zh-CN" sz="2000" dirty="0">
              <a:latin typeface="+mn-ea"/>
            </a:endParaRPr>
          </a:p>
          <a:p>
            <a:pPr lvl="1"/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4.</a:t>
            </a:r>
            <a:r>
              <a:rPr lang="zh-CN" altLang="en-US" sz="2000" dirty="0">
                <a:latin typeface="+mn-ea"/>
              </a:rPr>
              <a:t>优化性能，降低性能风险。</a:t>
            </a:r>
            <a:endParaRPr lang="en-US" altLang="zh-CN" sz="2000" dirty="0">
              <a:latin typeface="+mn-ea"/>
            </a:endParaRPr>
          </a:p>
          <a:p>
            <a:pPr lvl="1"/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5.</a:t>
            </a:r>
            <a:r>
              <a:rPr lang="zh-CN" altLang="en-US" sz="2000" dirty="0">
                <a:latin typeface="+mn-ea"/>
              </a:rPr>
              <a:t>再在系统中添加一些小功能，例如，在线聊天模块等。</a:t>
            </a:r>
            <a:endParaRPr lang="en-US" altLang="zh-CN" sz="2000" dirty="0">
              <a:latin typeface="+mn-ea"/>
            </a:endParaRPr>
          </a:p>
          <a:p>
            <a:pPr lvl="1"/>
            <a:r>
              <a:rPr lang="en-US" altLang="zh-CN" sz="2000" dirty="0">
                <a:latin typeface="+mn-ea"/>
              </a:rPr>
              <a:t>   </a:t>
            </a:r>
          </a:p>
          <a:p>
            <a:pPr lvl="1"/>
            <a:r>
              <a:rPr lang="zh-CN" altLang="en-US" sz="2000" dirty="0">
                <a:latin typeface="+mn-ea"/>
              </a:rPr>
              <a:t>小组成员们会继续努力，把该系统做的更加的全面与完美。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1561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1149781"/>
            <a:ext cx="12192000" cy="4374719"/>
            <a:chOff x="0" y="1149781"/>
            <a:chExt cx="12252596" cy="4374719"/>
          </a:xfr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矩形 40"/>
            <p:cNvSpPr/>
            <p:nvPr/>
          </p:nvSpPr>
          <p:spPr>
            <a:xfrm>
              <a:off x="0" y="1149781"/>
              <a:ext cx="12252596" cy="437471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6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9857" y="1324083"/>
              <a:ext cx="11952883" cy="402611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90000"/>
                    <a:lumOff val="10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3910102"/>
            <a:ext cx="2066548" cy="181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78" y="3915734"/>
            <a:ext cx="1076506" cy="169591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631122" y="3412870"/>
            <a:ext cx="6871337" cy="337185"/>
            <a:chOff x="2619412" y="3365880"/>
            <a:chExt cx="6985757" cy="337185"/>
          </a:xfrm>
        </p:grpSpPr>
        <p:sp>
          <p:nvSpPr>
            <p:cNvPr id="16" name="文本框 15"/>
            <p:cNvSpPr txBox="1"/>
            <p:nvPr/>
          </p:nvSpPr>
          <p:spPr>
            <a:xfrm>
              <a:off x="3285891" y="3365880"/>
              <a:ext cx="534550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bg1"/>
                  </a:solidFill>
                </a:rPr>
                <a:t>Thank you for your guidance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 flipH="1">
              <a:off x="2619412" y="3526267"/>
              <a:ext cx="6667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8938456" y="3526267"/>
              <a:ext cx="66671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那英 - 默 - 原版伴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382805" y="-75945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4" y="62674"/>
            <a:ext cx="3151016" cy="104683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58052" y="1966352"/>
            <a:ext cx="8875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300" dirty="0">
                <a:solidFill>
                  <a:schemeClr val="bg1"/>
                </a:solidFill>
                <a:effectLst>
                  <a:outerShdw blurRad="127000" dist="76200" dir="2700000" algn="tl">
                    <a:srgbClr val="000000">
                      <a:alpha val="40000"/>
                    </a:srgbClr>
                  </a:outerShdw>
                </a:effectLst>
              </a:rPr>
              <a:t>谢谢您的指导</a:t>
            </a:r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1429" y="-175959"/>
            <a:ext cx="694914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 dirty="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1300" b="1" spc="600" dirty="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2" y="4607510"/>
            <a:ext cx="6074676" cy="2264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94743" y="1347953"/>
            <a:ext cx="56025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</a:rPr>
              <a:t>项目介绍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3797300" y="2209842"/>
            <a:ext cx="45974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PROECT INTRODUCTION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162550" y="2667701"/>
            <a:ext cx="1866900" cy="401228"/>
            <a:chOff x="5162550" y="3954317"/>
            <a:chExt cx="1866900" cy="401228"/>
          </a:xfrm>
        </p:grpSpPr>
        <p:sp>
          <p:nvSpPr>
            <p:cNvPr id="7" name="文本框 6"/>
            <p:cNvSpPr txBox="1"/>
            <p:nvPr/>
          </p:nvSpPr>
          <p:spPr>
            <a:xfrm>
              <a:off x="5276071" y="398565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项目开发背景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62550" y="3187948"/>
            <a:ext cx="1866900" cy="401228"/>
            <a:chOff x="5162550" y="4445997"/>
            <a:chExt cx="1866900" cy="401228"/>
          </a:xfrm>
        </p:grpSpPr>
        <p:sp>
          <p:nvSpPr>
            <p:cNvPr id="10" name="文本框 9"/>
            <p:cNvSpPr txBox="1"/>
            <p:nvPr/>
          </p:nvSpPr>
          <p:spPr>
            <a:xfrm>
              <a:off x="5276071" y="447733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项目开发目的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62550" y="3708195"/>
            <a:ext cx="1866900" cy="401228"/>
            <a:chOff x="5162550" y="4930104"/>
            <a:chExt cx="1866900" cy="401228"/>
          </a:xfrm>
        </p:grpSpPr>
        <p:sp>
          <p:nvSpPr>
            <p:cNvPr id="13" name="文本框 12"/>
            <p:cNvSpPr txBox="1"/>
            <p:nvPr/>
          </p:nvSpPr>
          <p:spPr>
            <a:xfrm>
              <a:off x="5276071" y="4961441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项目开发意义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162550" y="4930104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项目背景</a:t>
            </a:r>
          </a:p>
        </p:txBody>
      </p:sp>
      <p:sp>
        <p:nvSpPr>
          <p:cNvPr id="20" name="矩形 19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05536" y="219693"/>
            <a:ext cx="3520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5" name="等腰三角形 42"/>
          <p:cNvSpPr/>
          <p:nvPr/>
        </p:nvSpPr>
        <p:spPr>
          <a:xfrm rot="5400000">
            <a:off x="1390484" y="1600426"/>
            <a:ext cx="1491358" cy="1910766"/>
          </a:xfrm>
          <a:custGeom>
            <a:avLst/>
            <a:gdLst/>
            <a:ahLst/>
            <a:cxnLst/>
            <a:rect l="l" t="t" r="r" b="b"/>
            <a:pathLst>
              <a:path w="1054142" h="1350592">
                <a:moveTo>
                  <a:pt x="521627" y="0"/>
                </a:moveTo>
                <a:lnTo>
                  <a:pt x="682907" y="322559"/>
                </a:lnTo>
                <a:cubicBezTo>
                  <a:pt x="898294" y="386795"/>
                  <a:pt x="1054142" y="586958"/>
                  <a:pt x="1054142" y="823521"/>
                </a:cubicBezTo>
                <a:cubicBezTo>
                  <a:pt x="1054142" y="1114614"/>
                  <a:pt x="818164" y="1350592"/>
                  <a:pt x="527071" y="1350592"/>
                </a:cubicBezTo>
                <a:cubicBezTo>
                  <a:pt x="235978" y="1350592"/>
                  <a:pt x="0" y="1114614"/>
                  <a:pt x="0" y="823521"/>
                </a:cubicBezTo>
                <a:cubicBezTo>
                  <a:pt x="0" y="591722"/>
                  <a:pt x="149634" y="394871"/>
                  <a:pt x="358347" y="326560"/>
                </a:cubicBezTo>
                <a:close/>
              </a:path>
            </a:pathLst>
          </a:custGeom>
          <a:solidFill>
            <a:schemeClr val="accent1"/>
          </a:solidFill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TextBox 24"/>
          <p:cNvSpPr>
            <a:spLocks noChangeArrowheads="1"/>
          </p:cNvSpPr>
          <p:nvPr/>
        </p:nvSpPr>
        <p:spPr bwMode="auto">
          <a:xfrm>
            <a:off x="1378667" y="2186477"/>
            <a:ext cx="11897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全国</a:t>
            </a:r>
            <a:endParaRPr lang="en-US" altLang="zh-CN" sz="2400" b="1" spc="300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spc="3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现状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46" y="-2270"/>
            <a:ext cx="2063540" cy="6855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59191" y="2085063"/>
            <a:ext cx="788670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ea typeface="+mn-lt"/>
              </a:rPr>
              <a:t>     在去年疫情期间，为了避免人口流动，避免疫情加重，由多年的线下办公转为了线上办公，且线上办公也一度成为微博的热搜词，可见线上办公的热度是非常高的。随着线上办公的人数增多我们也发现了很多线上办公的优点，比如减少企业线下办公的一些费用，实现绿色办公，提高我们的工作效率等等。由于这些优点，线上办公已经成为了主流趋势。在线智能办公系统就是在此趋势下产生的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15" grpId="0" bldLvl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990172" y="3416300"/>
            <a:ext cx="1512926" cy="504371"/>
          </a:xfrm>
          <a:custGeom>
            <a:avLst/>
            <a:gdLst>
              <a:gd name="connsiteX0" fmla="*/ 0 w 4862286"/>
              <a:gd name="connsiteY0" fmla="*/ 116701 h 873970"/>
              <a:gd name="connsiteX1" fmla="*/ 899886 w 4862286"/>
              <a:gd name="connsiteY1" fmla="*/ 726301 h 873970"/>
              <a:gd name="connsiteX2" fmla="*/ 1901372 w 4862286"/>
              <a:gd name="connsiteY2" fmla="*/ 587 h 873970"/>
              <a:gd name="connsiteX3" fmla="*/ 2728686 w 4862286"/>
              <a:gd name="connsiteY3" fmla="*/ 871444 h 873970"/>
              <a:gd name="connsiteX4" fmla="*/ 3788229 w 4862286"/>
              <a:gd name="connsiteY4" fmla="*/ 261844 h 873970"/>
              <a:gd name="connsiteX5" fmla="*/ 4862286 w 4862286"/>
              <a:gd name="connsiteY5" fmla="*/ 145729 h 87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2286" h="873970">
                <a:moveTo>
                  <a:pt x="0" y="116701"/>
                </a:moveTo>
                <a:cubicBezTo>
                  <a:pt x="291495" y="431177"/>
                  <a:pt x="582991" y="745653"/>
                  <a:pt x="899886" y="726301"/>
                </a:cubicBezTo>
                <a:cubicBezTo>
                  <a:pt x="1216781" y="706949"/>
                  <a:pt x="1596572" y="-23603"/>
                  <a:pt x="1901372" y="587"/>
                </a:cubicBezTo>
                <a:cubicBezTo>
                  <a:pt x="2206172" y="24777"/>
                  <a:pt x="2414210" y="827901"/>
                  <a:pt x="2728686" y="871444"/>
                </a:cubicBezTo>
                <a:cubicBezTo>
                  <a:pt x="3043162" y="914987"/>
                  <a:pt x="3432629" y="382796"/>
                  <a:pt x="3788229" y="261844"/>
                </a:cubicBezTo>
                <a:cubicBezTo>
                  <a:pt x="4143829" y="140892"/>
                  <a:pt x="4620381" y="116701"/>
                  <a:pt x="4862286" y="145729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4978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项目目的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37807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PURPOSE </a:t>
            </a:r>
          </a:p>
        </p:txBody>
      </p:sp>
      <p:sp>
        <p:nvSpPr>
          <p:cNvPr id="15" name="椭圆 14"/>
          <p:cNvSpPr/>
          <p:nvPr/>
        </p:nvSpPr>
        <p:spPr>
          <a:xfrm>
            <a:off x="149407" y="2653946"/>
            <a:ext cx="1896394" cy="1896394"/>
          </a:xfrm>
          <a:prstGeom prst="ellips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 useBgFill="1">
        <p:nvSpPr>
          <p:cNvPr id="31" name="椭圆 30"/>
          <p:cNvSpPr/>
          <p:nvPr/>
        </p:nvSpPr>
        <p:spPr>
          <a:xfrm>
            <a:off x="2427001" y="807601"/>
            <a:ext cx="9518650" cy="5694680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0"/>
          <p:cNvSpPr txBox="1"/>
          <p:nvPr/>
        </p:nvSpPr>
        <p:spPr>
          <a:xfrm>
            <a:off x="703269" y="3412054"/>
            <a:ext cx="78867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sp>
        <p:nvSpPr>
          <p:cNvPr id="46" name="矩形 45"/>
          <p:cNvSpPr/>
          <p:nvPr/>
        </p:nvSpPr>
        <p:spPr>
          <a:xfrm>
            <a:off x="3503098" y="2185308"/>
            <a:ext cx="7680522" cy="245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90204" pitchFamily="34" charset="0"/>
              </a:rPr>
              <a:t>     本项目目的是实现中小型企业的在线办公系统，在线智能办公系统是一个用来管理日常的办公事务的一个系统，他能够管的内容有：日常的各种流程审批，新闻，通知，公告，文件信息，财务，人事，费用，资产，行政，项目，移动办公等等。它的作用就是通过软件的方式，方便管理，更加简单，更加扁平。更加高效，更加规范，能够提高整体的管理运营水平。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9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46" y="-2270"/>
            <a:ext cx="2063540" cy="685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/>
      <p:bldP spid="13" grpId="0" animBg="1"/>
      <p:bldP spid="14" grpId="0"/>
      <p:bldP spid="15" grpId="0" bldLvl="0" animBg="1"/>
      <p:bldP spid="31" grpId="0" bldLvl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项目意义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5536" y="219693"/>
            <a:ext cx="45212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SIGNIFICANCE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46" y="-2270"/>
            <a:ext cx="2063540" cy="6855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0470" y="1898445"/>
            <a:ext cx="101746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</a:t>
            </a:r>
            <a:r>
              <a:rPr lang="zh-CN" altLang="en-US" sz="2400" dirty="0"/>
              <a:t>本项目在技术方面采用最主流的前后端分离开发模式，使用业界最流行、社区非常活跃的开源框架Vue来构建前端，用Spring Boot、spring-security、jwt等来构建后端，实现在线智能办公系统。包括职位管理、职称管理、部门管理、员工管理、工资管理、流程审批管理，个人心管理等模块。如此就能很好地在家轻轻松松的解决一些工作上的问题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21429" y="-175959"/>
            <a:ext cx="6949143" cy="707667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1300" b="1" spc="600" dirty="0">
                <a:solidFill>
                  <a:schemeClr val="accent1">
                    <a:alpha val="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1300" b="1" spc="600" dirty="0">
              <a:solidFill>
                <a:schemeClr val="accent1">
                  <a:alpha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37" y="4607510"/>
            <a:ext cx="6074676" cy="22646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94743" y="1316203"/>
            <a:ext cx="56025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</a:rPr>
              <a:t>功能介绍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3797300" y="2169202"/>
            <a:ext cx="459740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INTRODUCTION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54805" y="2562291"/>
            <a:ext cx="1866900" cy="401228"/>
            <a:chOff x="5162550" y="3954317"/>
            <a:chExt cx="1866900" cy="401228"/>
          </a:xfrm>
        </p:grpSpPr>
        <p:sp>
          <p:nvSpPr>
            <p:cNvPr id="7" name="文本框 6"/>
            <p:cNvSpPr txBox="1"/>
            <p:nvPr/>
          </p:nvSpPr>
          <p:spPr>
            <a:xfrm>
              <a:off x="5276071" y="3985654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登录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162550" y="395431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54805" y="3139688"/>
            <a:ext cx="1866900" cy="401228"/>
            <a:chOff x="5162550" y="4445997"/>
            <a:chExt cx="1866900" cy="401228"/>
          </a:xfrm>
        </p:grpSpPr>
        <p:sp>
          <p:nvSpPr>
            <p:cNvPr id="13" name="文本框 12"/>
            <p:cNvSpPr txBox="1"/>
            <p:nvPr/>
          </p:nvSpPr>
          <p:spPr>
            <a:xfrm>
              <a:off x="5276071" y="4488129"/>
              <a:ext cx="1639859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员工资料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162550" y="4445997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54805" y="3770878"/>
            <a:ext cx="1866900" cy="408876"/>
            <a:chOff x="5162550" y="4455522"/>
            <a:chExt cx="1866900" cy="408876"/>
          </a:xfrm>
        </p:grpSpPr>
        <p:sp>
          <p:nvSpPr>
            <p:cNvPr id="19" name="文本框 18"/>
            <p:cNvSpPr txBox="1"/>
            <p:nvPr/>
          </p:nvSpPr>
          <p:spPr>
            <a:xfrm>
              <a:off x="5276071" y="4488129"/>
              <a:ext cx="1639859" cy="37626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工资管理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162550" y="4455522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15785" y="2554218"/>
            <a:ext cx="1866900" cy="430328"/>
            <a:chOff x="5162550" y="4455522"/>
            <a:chExt cx="1866900" cy="430328"/>
          </a:xfrm>
        </p:grpSpPr>
        <p:sp>
          <p:nvSpPr>
            <p:cNvPr id="22" name="文本框 21"/>
            <p:cNvSpPr txBox="1"/>
            <p:nvPr/>
          </p:nvSpPr>
          <p:spPr>
            <a:xfrm>
              <a:off x="5276071" y="4488129"/>
              <a:ext cx="1639859" cy="39772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基础设置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5162550" y="4455522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915785" y="3125083"/>
            <a:ext cx="1866900" cy="432676"/>
            <a:chOff x="5162550" y="4455522"/>
            <a:chExt cx="1866900" cy="432676"/>
          </a:xfrm>
        </p:grpSpPr>
        <p:sp>
          <p:nvSpPr>
            <p:cNvPr id="25" name="文本框 24"/>
            <p:cNvSpPr txBox="1"/>
            <p:nvPr/>
          </p:nvSpPr>
          <p:spPr>
            <a:xfrm>
              <a:off x="5276071" y="4488129"/>
              <a:ext cx="1639859" cy="40006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操作员管理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162550" y="4455522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15785" y="3760718"/>
            <a:ext cx="1866900" cy="406272"/>
            <a:chOff x="5162550" y="4455522"/>
            <a:chExt cx="1866900" cy="406272"/>
          </a:xfrm>
        </p:grpSpPr>
        <p:sp>
          <p:nvSpPr>
            <p:cNvPr id="28" name="文本框 27"/>
            <p:cNvSpPr txBox="1"/>
            <p:nvPr/>
          </p:nvSpPr>
          <p:spPr>
            <a:xfrm>
              <a:off x="5276071" y="4488129"/>
              <a:ext cx="1639859" cy="37366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注销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162550" y="4455522"/>
              <a:ext cx="1866900" cy="40122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7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</a:t>
            </a:r>
          </a:p>
        </p:txBody>
      </p:sp>
      <p:sp>
        <p:nvSpPr>
          <p:cNvPr id="13" name="矩形 12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20776" y="346693"/>
            <a:ext cx="1575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空心弧 14"/>
          <p:cNvSpPr/>
          <p:nvPr/>
        </p:nvSpPr>
        <p:spPr>
          <a:xfrm rot="5400000">
            <a:off x="1015365" y="354965"/>
            <a:ext cx="4916170" cy="6324600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chemeClr val="tx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4950831" y="3375317"/>
            <a:ext cx="1894773" cy="0"/>
          </a:xfrm>
          <a:prstGeom prst="line">
            <a:avLst/>
          </a:prstGeom>
          <a:ln w="12700">
            <a:solidFill>
              <a:srgbClr val="9DA8B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4170674" y="3035622"/>
            <a:ext cx="490713" cy="4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143149" y="4326968"/>
            <a:ext cx="490713" cy="4907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731936" y="2835020"/>
            <a:ext cx="1079804" cy="1079804"/>
            <a:chOff x="5322871" y="1519935"/>
            <a:chExt cx="1079804" cy="1079804"/>
          </a:xfrm>
        </p:grpSpPr>
        <p:sp>
          <p:nvSpPr>
            <p:cNvPr id="32" name="椭圆 31"/>
            <p:cNvSpPr/>
            <p:nvPr/>
          </p:nvSpPr>
          <p:spPr>
            <a:xfrm>
              <a:off x="5322871" y="1519935"/>
              <a:ext cx="1079804" cy="1079804"/>
            </a:xfrm>
            <a:prstGeom prst="ellipse">
              <a:avLst/>
            </a:prstGeom>
            <a:solidFill>
              <a:schemeClr val="accent2"/>
            </a:solidFill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3" name="组合 54"/>
            <p:cNvGrpSpPr>
              <a:grpSpLocks noChangeAspect="1"/>
            </p:cNvGrpSpPr>
            <p:nvPr/>
          </p:nvGrpSpPr>
          <p:grpSpPr bwMode="auto">
            <a:xfrm>
              <a:off x="5614729" y="1707388"/>
              <a:ext cx="512646" cy="617503"/>
              <a:chOff x="3452849" y="2667439"/>
              <a:chExt cx="239345" cy="288607"/>
            </a:xfrm>
            <a:solidFill>
              <a:schemeClr val="bg1"/>
            </a:solidFill>
          </p:grpSpPr>
          <p:sp>
            <p:nvSpPr>
              <p:cNvPr id="34" name="Freeform 846"/>
              <p:cNvSpPr/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endParaRPr>
              </a:p>
            </p:txBody>
          </p:sp>
          <p:sp>
            <p:nvSpPr>
              <p:cNvPr id="35" name="Freeform 847"/>
              <p:cNvSpPr/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121920" tIns="60960" rIns="121920" bIns="60960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90"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24138" y="2823877"/>
            <a:ext cx="3871919" cy="1130995"/>
            <a:chOff x="2104295" y="1151792"/>
            <a:chExt cx="3871919" cy="1130995"/>
          </a:xfrm>
        </p:grpSpPr>
        <p:sp>
          <p:nvSpPr>
            <p:cNvPr id="52" name="矩形 51"/>
            <p:cNvSpPr/>
            <p:nvPr/>
          </p:nvSpPr>
          <p:spPr>
            <a:xfrm>
              <a:off x="2104295" y="1551902"/>
              <a:ext cx="3871919" cy="73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600" dirty="0">
                  <a:solidFill>
                    <a:srgbClr val="0070C0">
                      <a:lumMod val="50000"/>
                    </a:srgbClr>
                  </a:solidFill>
                  <a:ea typeface="黑体" panose="02010609060101010101" pitchFamily="49" charset="-122"/>
                </a:rPr>
                <a:t>如图所示，用户输入账号，密码，验证码即可登录成功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104295" y="1151792"/>
              <a:ext cx="135382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登录界面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205235" y="3101200"/>
            <a:ext cx="2287455" cy="1612750"/>
            <a:chOff x="2104295" y="1151792"/>
            <a:chExt cx="2287455" cy="1612750"/>
          </a:xfrm>
        </p:grpSpPr>
        <p:sp>
          <p:nvSpPr>
            <p:cNvPr id="55" name="矩形 54"/>
            <p:cNvSpPr/>
            <p:nvPr/>
          </p:nvSpPr>
          <p:spPr>
            <a:xfrm>
              <a:off x="2104295" y="1551902"/>
              <a:ext cx="2287455" cy="1212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90204" pitchFamily="34" charset="0"/>
                </a:rPr>
                <a:t>毕业论文答辩是一种有组织、有准备、有计划、有鉴定的比较正规的审查论文的重要形式</a:t>
              </a:r>
              <a:endParaRPr lang="zh-CN" altLang="en-US" sz="1600" dirty="0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565784" y="1151792"/>
              <a:ext cx="1364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2000" b="1" spc="3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46" y="-2270"/>
            <a:ext cx="2063540" cy="685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55" y="1456690"/>
            <a:ext cx="4682490" cy="408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bldLvl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89800" y="-45900"/>
            <a:ext cx="720670" cy="968693"/>
            <a:chOff x="4438980" y="1414639"/>
            <a:chExt cx="720670" cy="968693"/>
          </a:xfrm>
        </p:grpSpPr>
        <p:sp>
          <p:nvSpPr>
            <p:cNvPr id="23" name="圆角矩形 22"/>
            <p:cNvSpPr/>
            <p:nvPr/>
          </p:nvSpPr>
          <p:spPr>
            <a:xfrm>
              <a:off x="4460144" y="1414639"/>
              <a:ext cx="673167" cy="877520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438980" y="1655847"/>
              <a:ext cx="720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60144" y="2329040"/>
              <a:ext cx="673167" cy="54292"/>
            </a:xfrm>
            <a:prstGeom prst="roundRect">
              <a:avLst>
                <a:gd name="adj" fmla="val 1800"/>
              </a:avLst>
            </a:prstGeom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85613"/>
            <a:ext cx="12192000" cy="1723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00" y="5790131"/>
            <a:ext cx="520050" cy="819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8845" y="219693"/>
            <a:ext cx="17948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员工资料</a:t>
            </a:r>
          </a:p>
        </p:txBody>
      </p:sp>
      <p:sp>
        <p:nvSpPr>
          <p:cNvPr id="9" name="矩形 8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5536" y="219693"/>
            <a:ext cx="27393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data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MH_SubTitle_1"/>
          <p:cNvSpPr/>
          <p:nvPr>
            <p:custDataLst>
              <p:tags r:id="rId1"/>
            </p:custDataLst>
          </p:nvPr>
        </p:nvSpPr>
        <p:spPr>
          <a:xfrm>
            <a:off x="834930" y="1262790"/>
            <a:ext cx="2103944" cy="485676"/>
          </a:xfrm>
          <a:prstGeom prst="homePlate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bg1"/>
                </a:solidFill>
              </a:rPr>
              <a:t>检索 高级检索</a:t>
            </a:r>
          </a:p>
        </p:txBody>
      </p:sp>
      <p:sp>
        <p:nvSpPr>
          <p:cNvPr id="15" name="MH_Other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1027" y="1379004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" name="MH_SubTitle_2"/>
          <p:cNvSpPr/>
          <p:nvPr>
            <p:custDataLst>
              <p:tags r:id="rId3"/>
            </p:custDataLst>
          </p:nvPr>
        </p:nvSpPr>
        <p:spPr>
          <a:xfrm>
            <a:off x="835058" y="2179320"/>
            <a:ext cx="2103944" cy="485676"/>
          </a:xfrm>
          <a:prstGeom prst="homePlate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bg1"/>
                </a:solidFill>
              </a:rPr>
              <a:t>编辑</a:t>
            </a:r>
          </a:p>
        </p:txBody>
      </p:sp>
      <p:sp>
        <p:nvSpPr>
          <p:cNvPr id="17" name="MH_Other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1190" y="2204965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rPr>
              <a:t>2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" name="MH_SubTitle_3"/>
          <p:cNvSpPr/>
          <p:nvPr>
            <p:custDataLst>
              <p:tags r:id="rId5"/>
            </p:custDataLst>
          </p:nvPr>
        </p:nvSpPr>
        <p:spPr>
          <a:xfrm>
            <a:off x="835315" y="3096484"/>
            <a:ext cx="2103944" cy="485676"/>
          </a:xfrm>
          <a:prstGeom prst="homePlate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300" dirty="0">
                <a:solidFill>
                  <a:schemeClr val="bg1"/>
                </a:solidFill>
              </a:rPr>
              <a:t>删除</a:t>
            </a:r>
          </a:p>
        </p:txBody>
      </p:sp>
      <p:sp>
        <p:nvSpPr>
          <p:cNvPr id="19" name="MH_Other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1717" y="2887019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rPr>
              <a:t>3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  <p:cxnSp>
        <p:nvCxnSpPr>
          <p:cNvPr id="32" name="MH_Other_9"/>
          <p:cNvCxnSpPr/>
          <p:nvPr>
            <p:custDataLst>
              <p:tags r:id="rId7"/>
            </p:custDataLst>
          </p:nvPr>
        </p:nvCxnSpPr>
        <p:spPr>
          <a:xfrm>
            <a:off x="1074718" y="5341800"/>
            <a:ext cx="10282380" cy="0"/>
          </a:xfrm>
          <a:prstGeom prst="line">
            <a:avLst/>
          </a:prstGeom>
          <a:ln w="12700">
            <a:solidFill>
              <a:srgbClr val="D3D3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H_Desc_1"/>
          <p:cNvSpPr/>
          <p:nvPr>
            <p:custDataLst>
              <p:tags r:id="rId8"/>
            </p:custDataLst>
          </p:nvPr>
        </p:nvSpPr>
        <p:spPr>
          <a:xfrm>
            <a:off x="1276429" y="5323201"/>
            <a:ext cx="10522196" cy="1111941"/>
          </a:xfrm>
          <a:prstGeom prst="rect">
            <a:avLst/>
          </a:prstGeom>
          <a:ln w="3175">
            <a:noFill/>
            <a:prstDash val="dash"/>
          </a:ln>
        </p:spPr>
        <p:txBody>
          <a:bodyPr lIns="108000" tIns="108000" rIns="108000" bIns="10800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</a:rPr>
              <a:t>如图所示，对于员工资料的基本信息可以进行检索以及高级检索，编辑和删除。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46" y="-2270"/>
            <a:ext cx="2063540" cy="6855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5630" y="832485"/>
            <a:ext cx="8970645" cy="431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4" grpId="0" bldLvl="0" animBg="1"/>
      <p:bldP spid="15" grpId="0"/>
      <p:bldP spid="16" grpId="0" bldLvl="0" animBg="1"/>
      <p:bldP spid="17" grpId="0"/>
      <p:bldP spid="18" grpId="0" bldLvl="0" animBg="1"/>
      <p:bldP spid="19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SubTitle"/>
  <p:tag name="MH_ORDER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SubTitle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SubTitle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SubTitle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Other"/>
  <p:tag name="MH_ORDER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559"/>
  <p:tag name="MH_LIBRARY" val="GRAPHIC"/>
  <p:tag name="MH_TYPE" val="SubTitle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SubTitle"/>
  <p:tag name="MH_ORDER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SubTitle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Title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154"/>
  <p:tag name="MH_LIBRARY" val="GRAPHIC"/>
  <p:tag name="MH_TYPE" val="Other"/>
  <p:tag name="MH_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SubTitle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c9a7d15-d0e1-4dc4-8f12-5b44830db61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843a02-8b48-46ae-8283-65f533a7ca1d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a77b5e-f2b0-401f-8fa3-cf6b1e96b9b9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Other"/>
  <p:tag name="MH_ORDER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Other"/>
  <p:tag name="MH_ORDER" val="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0458"/>
  <p:tag name="MH_LIBRARY" val="GRAPHIC"/>
  <p:tag name="MH_TYPE" val="Desc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91309"/>
  <p:tag name="MH_LIBRARY" val="GRAPHIC"/>
  <p:tag name="MH_TYPE" val="Other"/>
  <p:tag name="MH_ORDER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824"/>
  <p:tag name="MH_LIBRARY" val="GRAPHIC"/>
  <p:tag name="MH_TYPE" val="Desc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7081114"/>
  <p:tag name="MH_LIBRARY" val="GRAPHIC"/>
  <p:tag name="MH_TYPE" val="Other"/>
  <p:tag name="MH_ORDER" val="19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2063</Words>
  <Application>Microsoft Office PowerPoint</Application>
  <PresentationFormat>宽屏</PresentationFormat>
  <Paragraphs>329</Paragraphs>
  <Slides>27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宋体</vt:lpstr>
      <vt:lpstr>等线</vt:lpstr>
      <vt:lpstr>-apple-system</vt:lpstr>
      <vt:lpstr>微软雅黑</vt:lpstr>
      <vt:lpstr>Calibri</vt:lpstr>
      <vt:lpstr>Arial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张 伟杰</cp:lastModifiedBy>
  <cp:revision>107</cp:revision>
  <dcterms:created xsi:type="dcterms:W3CDTF">2021-06-16T11:26:33Z</dcterms:created>
  <dcterms:modified xsi:type="dcterms:W3CDTF">2021-06-17T02:39:01Z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2052-3.6.2.5883</vt:lpwstr>
  </property>
</Properties>
</file>